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1" r:id="rId2"/>
    <p:sldId id="465" r:id="rId3"/>
    <p:sldId id="259" r:id="rId4"/>
    <p:sldId id="303" r:id="rId5"/>
    <p:sldId id="411" r:id="rId6"/>
    <p:sldId id="408" r:id="rId7"/>
    <p:sldId id="385" r:id="rId8"/>
    <p:sldId id="466" r:id="rId9"/>
    <p:sldId id="1017" r:id="rId10"/>
    <p:sldId id="1018" r:id="rId11"/>
    <p:sldId id="1050" r:id="rId12"/>
    <p:sldId id="1051" r:id="rId13"/>
    <p:sldId id="388" r:id="rId14"/>
    <p:sldId id="390" r:id="rId15"/>
    <p:sldId id="392" r:id="rId16"/>
    <p:sldId id="1019" r:id="rId17"/>
    <p:sldId id="403" r:id="rId18"/>
    <p:sldId id="404" r:id="rId19"/>
    <p:sldId id="455" r:id="rId20"/>
    <p:sldId id="462" r:id="rId21"/>
    <p:sldId id="452" r:id="rId22"/>
    <p:sldId id="453" r:id="rId23"/>
    <p:sldId id="257" r:id="rId24"/>
    <p:sldId id="468" r:id="rId25"/>
    <p:sldId id="258" r:id="rId26"/>
    <p:sldId id="1026" r:id="rId27"/>
    <p:sldId id="260" r:id="rId28"/>
    <p:sldId id="1049" r:id="rId29"/>
    <p:sldId id="262" r:id="rId30"/>
    <p:sldId id="469" r:id="rId31"/>
    <p:sldId id="470" r:id="rId32"/>
    <p:sldId id="471" r:id="rId33"/>
    <p:sldId id="1020" r:id="rId34"/>
    <p:sldId id="1052" r:id="rId35"/>
    <p:sldId id="1054" r:id="rId36"/>
    <p:sldId id="1053" r:id="rId37"/>
    <p:sldId id="1055" r:id="rId38"/>
    <p:sldId id="1056" r:id="rId39"/>
    <p:sldId id="1057" r:id="rId40"/>
    <p:sldId id="1058" r:id="rId41"/>
    <p:sldId id="1059" r:id="rId42"/>
    <p:sldId id="1060" r:id="rId43"/>
    <p:sldId id="1021" r:id="rId44"/>
    <p:sldId id="1062" r:id="rId45"/>
    <p:sldId id="1024" r:id="rId46"/>
    <p:sldId id="1023" r:id="rId47"/>
    <p:sldId id="1061" r:id="rId48"/>
    <p:sldId id="1025" r:id="rId49"/>
  </p:sldIdLst>
  <p:sldSz cx="9144000" cy="5143500" type="screen16x9"/>
  <p:notesSz cx="6797675" cy="9926638"/>
  <p:defaultTextStyle>
    <a:defPPr>
      <a:defRPr lang="en-US"/>
    </a:defPPr>
    <a:lvl1pPr marL="0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04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40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07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7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94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72"/>
    <a:srgbClr val="D9D9D9"/>
    <a:srgbClr val="17375E"/>
    <a:srgbClr val="FFFFFF"/>
    <a:srgbClr val="B7DEE8"/>
    <a:srgbClr val="000000"/>
    <a:srgbClr val="10253F"/>
    <a:srgbClr val="F0F1F3"/>
    <a:srgbClr val="F1F2F4"/>
    <a:srgbClr val="F3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105CC-971D-FE47-E94E-AF69D3406C2A}" v="18" dt="2023-08-10T03:05:27.343"/>
    <p1510:client id="{9074CC76-CA0B-6BEB-D548-D6FA0108A213}" v="229" dt="2023-08-09T04:42:18.161"/>
    <p1510:client id="{C85CE93B-8B27-C470-D4FC-2DFC5EB5E787}" v="57" dt="2023-08-10T04:13:00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3" autoAdjust="0"/>
    <p:restoredTop sz="95964" autoAdjust="0"/>
  </p:normalViewPr>
  <p:slideViewPr>
    <p:cSldViewPr>
      <p:cViewPr>
        <p:scale>
          <a:sx n="88" d="100"/>
          <a:sy n="88" d="100"/>
        </p:scale>
        <p:origin x="820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1F278CE9-5917-4316-B7C1-682957B290C9}" type="datetimeFigureOut">
              <a:rPr lang="en-MY" smtClean="0"/>
              <a:pPr/>
              <a:t>9/8/2023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243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243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8F357F79-2D78-4404-8C6C-8B4D7C34168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4992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1CC5761C-2C82-498A-A1FF-639FC3E63C5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5A93FC07-ECD2-43F1-A7CE-B9FAC24C4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9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04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40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07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differs from colorectal cancer where both localised and advanced colorectal cancers had quite large maximum differences in survival between SLAs, with 5-year survival differences of 4.7% for localised and 14% for advanced, which is a huge differential. The poorer survival for even</a:t>
            </a:r>
            <a:r>
              <a:rPr lang="en-A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localised colorectal cancers might also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part of the reason why adjusting for tumour stage didn’t make much difference for colorectal cancer maps.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D2A4C-864C-40C4-871C-558008A9ED0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34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32D56-175B-4153-A086-2CB8E64D3489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17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492EC-7BA6-450E-B0DB-59E42F8130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16C33FE-E920-4948-8126-7F22F6202FD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26D097C7-F695-1844-9935-EBCCD89EE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DDFE619E-FBDD-8240-9180-BD85AA9359A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0DA9E1F-8997-8648-BE3D-79066F60D300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73ED6EF-3CBE-4440-982A-CF3958D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422109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9" y="51470"/>
            <a:ext cx="8064897" cy="539080"/>
          </a:xfrm>
        </p:spPr>
        <p:txBody>
          <a:bodyPr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18" y="900115"/>
            <a:ext cx="4244283" cy="2545556"/>
          </a:xfrm>
        </p:spPr>
        <p:txBody>
          <a:bodyPr/>
          <a:lstStyle>
            <a:lvl1pP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900115"/>
            <a:ext cx="4244279" cy="2545556"/>
          </a:xfrm>
        </p:spPr>
        <p:txBody>
          <a:bodyPr/>
          <a:lstStyle>
            <a:lvl1pP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95C76E-09C8-A347-B3A0-3E01A3A12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FB2AF3B4-F3CB-0A42-86C8-CE316C62361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9C11928B-D1F3-C44D-8AC6-5276EFFF04E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C735D0A9-62DC-F54E-BFE8-6C8B556F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21744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73916"/>
            <a:ext cx="8064898" cy="465169"/>
          </a:xfrm>
        </p:spPr>
        <p:txBody>
          <a:bodyPr>
            <a:no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19" y="1151338"/>
            <a:ext cx="42458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6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4" indent="0">
              <a:buNone/>
              <a:defRPr sz="1500" b="1"/>
            </a:lvl4pPr>
            <a:lvl5pPr marL="1827473" indent="0">
              <a:buNone/>
              <a:defRPr sz="1500" b="1"/>
            </a:lvl5pPr>
            <a:lvl6pPr marL="2284340" indent="0">
              <a:buNone/>
              <a:defRPr sz="1500" b="1"/>
            </a:lvl6pPr>
            <a:lvl7pPr marL="2741207" indent="0">
              <a:buNone/>
              <a:defRPr sz="1500" b="1"/>
            </a:lvl7pPr>
            <a:lvl8pPr marL="3198073" indent="0">
              <a:buNone/>
              <a:defRPr sz="1500" b="1"/>
            </a:lvl8pPr>
            <a:lvl9pPr marL="365494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19" y="1631157"/>
            <a:ext cx="42458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8"/>
            <a:ext cx="424744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6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4" indent="0">
              <a:buNone/>
              <a:defRPr sz="1500" b="1"/>
            </a:lvl4pPr>
            <a:lvl5pPr marL="1827473" indent="0">
              <a:buNone/>
              <a:defRPr sz="1500" b="1"/>
            </a:lvl5pPr>
            <a:lvl6pPr marL="2284340" indent="0">
              <a:buNone/>
              <a:defRPr sz="1500" b="1"/>
            </a:lvl6pPr>
            <a:lvl7pPr marL="2741207" indent="0">
              <a:buNone/>
              <a:defRPr sz="1500" b="1"/>
            </a:lvl7pPr>
            <a:lvl8pPr marL="3198073" indent="0">
              <a:buNone/>
              <a:defRPr sz="1500" b="1"/>
            </a:lvl8pPr>
            <a:lvl9pPr marL="365494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7"/>
            <a:ext cx="424744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90732A5-463D-6849-8285-7B5F2ED81CDC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CD9BCFA-8936-9A45-ABF2-50E56C1C5BE8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01F0BBED-A91C-2C44-9012-0CD73CBF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0AF4A156-539A-2A45-9360-58073ED9F319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2AFD0DF0-2E3A-3447-81E8-86E9C6774F7E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5979"/>
            <a:ext cx="8640961" cy="857250"/>
          </a:xfrm>
        </p:spPr>
        <p:txBody>
          <a:bodyPr>
            <a:normAutofit/>
          </a:bodyPr>
          <a:lstStyle>
            <a:lvl1pPr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A8F831B3-013A-2C43-B1DB-4A909AD2258A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C1C6CC0-0DD4-FB44-975E-C3550ECA55A8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E2DA2D3D-4E77-6148-B4F8-B113521F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695047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4787"/>
            <a:ext cx="3214000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0" cy="4389835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18" y="1491630"/>
            <a:ext cx="3213999" cy="3102995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028D5D01-0BC8-7641-BD0B-FC8B9902B33D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3EAA9-2992-064D-9B69-475540DFA44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1F04BDF9-D471-0D4A-AE22-2FED4B88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117916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4787"/>
            <a:ext cx="3214000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0" cy="4389835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18" y="1491630"/>
            <a:ext cx="3213999" cy="3102995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31500A1D-F5B9-A044-93F3-49C41CCD7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028D5D01-0BC8-7641-BD0B-FC8B9902B33D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3EAA9-2992-064D-9B69-475540DFA44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1F04BDF9-D471-0D4A-AE22-2FED4B88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2335682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66" indent="0">
              <a:buNone/>
              <a:defRPr sz="2800"/>
            </a:lvl2pPr>
            <a:lvl3pPr marL="913737" indent="0">
              <a:buNone/>
              <a:defRPr sz="2400"/>
            </a:lvl3pPr>
            <a:lvl4pPr marL="1370604" indent="0">
              <a:buNone/>
              <a:defRPr sz="2000"/>
            </a:lvl4pPr>
            <a:lvl5pPr marL="1827473" indent="0">
              <a:buNone/>
              <a:defRPr sz="2000"/>
            </a:lvl5pPr>
            <a:lvl6pPr marL="2284340" indent="0">
              <a:buNone/>
              <a:defRPr sz="2000"/>
            </a:lvl6pPr>
            <a:lvl7pPr marL="2741207" indent="0">
              <a:buNone/>
              <a:defRPr sz="2000"/>
            </a:lvl7pPr>
            <a:lvl8pPr marL="3198073" indent="0">
              <a:buNone/>
              <a:defRPr sz="2000"/>
            </a:lvl8pPr>
            <a:lvl9pPr marL="36549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DCE7F93A-4E30-3B47-BA38-05BA18646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DD8E6544-2C3F-674B-B8EA-B799DE0EEE7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BCB8277-DCFD-D241-B68D-B4D128DAB63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BDF184B-CFEB-274F-964C-51E9F0E9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821008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2411"/>
            <a:ext cx="7995498" cy="565571"/>
          </a:xfrm>
        </p:spPr>
        <p:txBody>
          <a:bodyPr>
            <a:norm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200152"/>
            <a:ext cx="8640961" cy="339447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CDEB82-7322-7E47-B9E9-09774FC6B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7D10443C-B4E7-7244-B627-8D101406AD7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49347EF-830F-E24C-A9FD-E106A60BE2E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4352242E-947D-A245-A675-F560ED68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1C52D6D1-C9F6-D34A-BC39-DE980478FF71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6C612EB0-11B9-2B4E-BC9F-95B7B5B9CF7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2411"/>
            <a:ext cx="7995498" cy="565571"/>
          </a:xfrm>
        </p:spPr>
        <p:txBody>
          <a:bodyPr>
            <a:norm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200152"/>
            <a:ext cx="8640961" cy="339447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CDEB82-7322-7E47-B9E9-09774FC6B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7D10443C-B4E7-7244-B627-8D101406AD7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49347EF-830F-E24C-A9FD-E106A60BE2E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4352242E-947D-A245-A675-F560ED68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2075736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154783"/>
            <a:ext cx="2263079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54783"/>
            <a:ext cx="6225483" cy="329088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8FCCBE5F-B6E2-064A-8860-1F334BE6BF17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A33FE5A-1D73-374A-B0EC-CBAB830FE8D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3552AB1-F70F-E34E-92A3-ED2C54C3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261934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B0BC52EA-ECE1-714C-B89F-AB2B06EF7800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46FD7AD-7B5A-574D-88D9-21FB72617B6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8" y="54864"/>
            <a:ext cx="8064897" cy="644678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D21D36-043E-0B49-A815-0F6A551F9854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3AA4E77-CB96-A845-BF01-0CF913FAA4F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0CB64163-B365-F94C-A648-90F6CA796D2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1E105C3B-8FA8-E14F-96A6-17B16591C6F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DA90903-3C6F-3547-9B49-E9824A24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B469B-2F95-CD4A-82D9-E9552829F7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1518" y="987574"/>
            <a:ext cx="8640962" cy="3672408"/>
          </a:xfrm>
        </p:spPr>
        <p:txBody>
          <a:bodyPr/>
          <a:lstStyle>
            <a:lvl1pPr marL="0" indent="0">
              <a:buNone/>
              <a:defRPr/>
            </a:lvl1pPr>
            <a:lvl2pPr marL="456868" indent="0">
              <a:buNone/>
              <a:defRPr/>
            </a:lvl2pPr>
            <a:lvl3pPr marL="913738" indent="0">
              <a:buNone/>
              <a:defRPr/>
            </a:lvl3pPr>
            <a:lvl4pPr marL="1370604" indent="0">
              <a:buNone/>
              <a:defRPr/>
            </a:lvl4pPr>
            <a:lvl5pPr marL="182747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1028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0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60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CD23C07-A9D8-E849-AD2C-18A566EF6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4EBCBA4-CAEF-7548-8A38-01A29CF95C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28C4300-66F1-934B-AB89-D031F577D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5283400-BF62-DF42-BBBF-FAEDF65D2E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4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350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A93FD77-DCD8-7643-8563-6C2C155E7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EEB8EE7-4D7C-AE40-9EC6-0B97D783E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5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694D-DBD1-4187-A31C-CC4174EB35F7}" type="datetimeFigureOut">
              <a:rPr lang="en-AU" smtClean="0"/>
              <a:t>9/08/2023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281D-7BA6-4C14-BD2C-D084CB05B4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0054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0" y="894244"/>
            <a:ext cx="8229601" cy="312230"/>
          </a:xfrm>
          <a:prstGeom prst="rect">
            <a:avLst/>
          </a:prstGeom>
        </p:spPr>
        <p:txBody>
          <a:bodyPr/>
          <a:lstStyle>
            <a:lvl1pPr marL="0" indent="0" algn="ctr" defTabSz="309563">
              <a:lnSpc>
                <a:spcPct val="100000"/>
              </a:lnSpc>
              <a:spcBef>
                <a:spcPts val="0"/>
              </a:spcBef>
              <a:buSzTx/>
              <a:buNone/>
              <a:defRPr spc="-17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414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8" y="54864"/>
            <a:ext cx="8064897" cy="644678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D21D36-043E-0B49-A815-0F6A551F9854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3AA4E77-CB96-A845-BF01-0CF913FAA4F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28C053B5-EC2A-C04E-82AE-5DBC958A0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0CB64163-B365-F94C-A648-90F6CA796D2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1E105C3B-8FA8-E14F-96A6-17B16591C6F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DA90903-3C6F-3547-9B49-E9824A24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95556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9" y="51470"/>
            <a:ext cx="8064897" cy="1220742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90229C2-C5E1-FB47-B63D-1D53217D56A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61CD83D-74E0-4147-A780-36D6A819847B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2936584-1BCB-AD41-A5C8-DA04E9AA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74B5877-A24B-3C48-9450-53C6A2F38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/>
          <a:p>
            <a:fld id="{17B0D29D-1ED6-45DB-9198-6401562305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072675-B17D-5749-B04D-7AE8777A1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F3C2971-3C11-DB40-AEA2-F8F3B90781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4"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6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5">
    <p:bg>
      <p:bgPr>
        <a:solidFill>
          <a:srgbClr val="350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4" tIns="45688" rIns="91374" bIns="45688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3"/>
          </a:xfrm>
          <a:prstGeom prst="rect">
            <a:avLst/>
          </a:prstGeom>
        </p:spPr>
        <p:txBody>
          <a:bodyPr vert="horz" lIns="91374" tIns="45688" rIns="91374" bIns="4568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888" y="4767264"/>
            <a:ext cx="2895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ct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8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0" r:id="rId3"/>
    <p:sldLayoutId id="2147483676" r:id="rId4"/>
    <p:sldLayoutId id="2147483651" r:id="rId5"/>
    <p:sldLayoutId id="2147483682" r:id="rId6"/>
    <p:sldLayoutId id="2147483683" r:id="rId7"/>
    <p:sldLayoutId id="2147483684" r:id="rId8"/>
    <p:sldLayoutId id="2147483685" r:id="rId9"/>
    <p:sldLayoutId id="2147483652" r:id="rId10"/>
    <p:sldLayoutId id="2147483653" r:id="rId11"/>
    <p:sldLayoutId id="2147483654" r:id="rId12"/>
    <p:sldLayoutId id="2147483656" r:id="rId13"/>
    <p:sldLayoutId id="2147483678" r:id="rId14"/>
    <p:sldLayoutId id="2147483657" r:id="rId15"/>
    <p:sldLayoutId id="2147483658" r:id="rId16"/>
    <p:sldLayoutId id="2147483679" r:id="rId17"/>
    <p:sldLayoutId id="2147483659" r:id="rId18"/>
    <p:sldLayoutId id="2147483655" r:id="rId19"/>
    <p:sldLayoutId id="2147483660" r:id="rId20"/>
    <p:sldLayoutId id="2147483677" r:id="rId21"/>
    <p:sldLayoutId id="2147483680" r:id="rId22"/>
    <p:sldLayoutId id="2147483686" r:id="rId23"/>
    <p:sldLayoutId id="2147483687" r:id="rId24"/>
    <p:sldLayoutId id="2147483689" r:id="rId25"/>
    <p:sldLayoutId id="2147483690" r:id="rId26"/>
  </p:sldLayoutIdLst>
  <p:hf sldNum="0" hdr="0" dt="0"/>
  <p:txStyles>
    <p:titleStyle>
      <a:lvl1pPr algn="ctr" defTabSz="913737" rtl="0" eaLnBrk="1" latinLnBrk="0" hangingPunct="1">
        <a:spcBef>
          <a:spcPct val="0"/>
        </a:spcBef>
        <a:buNone/>
        <a:defRPr lang="en-US" sz="4400" b="0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650" indent="-342650" algn="l" defTabSz="9137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412" indent="-285544" algn="l" defTabSz="91373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170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036" indent="-228432" algn="l" defTabSz="91373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5907" indent="-228432" algn="l" defTabSz="91373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2772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641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09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376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6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4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0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07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mailto:k.mengersen@qut.edu.au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ibutedlearning.ai/blog/" TargetMode="External"/><Relationship Id="rId2" Type="http://schemas.openxmlformats.org/officeDocument/2006/relationships/hyperlink" Target="https://github.com/IKNL/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56.png"/><Relationship Id="rId26" Type="http://schemas.openxmlformats.org/officeDocument/2006/relationships/image" Target="../media/image63.jpeg"/><Relationship Id="rId3" Type="http://schemas.openxmlformats.org/officeDocument/2006/relationships/image" Target="../media/image45.png"/><Relationship Id="rId21" Type="http://schemas.openxmlformats.org/officeDocument/2006/relationships/image" Target="../media/image59.png"/><Relationship Id="rId34" Type="http://schemas.openxmlformats.org/officeDocument/2006/relationships/image" Target="../media/image70.png"/><Relationship Id="rId7" Type="http://schemas.openxmlformats.org/officeDocument/2006/relationships/image" Target="../media/image48.png"/><Relationship Id="rId12" Type="http://schemas.microsoft.com/office/2007/relationships/hdphoto" Target="../media/hdphoto2.wdp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microsoft.com/office/2007/relationships/hdphoto" Target="../media/hdphoto3.wdp"/><Relationship Id="rId2" Type="http://schemas.openxmlformats.org/officeDocument/2006/relationships/image" Target="../media/image44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2.png"/><Relationship Id="rId32" Type="http://schemas.openxmlformats.org/officeDocument/2006/relationships/image" Target="../media/image68.png"/><Relationship Id="rId5" Type="http://schemas.openxmlformats.org/officeDocument/2006/relationships/image" Target="../media/image46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50.png"/><Relationship Id="rId14" Type="http://schemas.openxmlformats.org/officeDocument/2006/relationships/image" Target="../media/image31.sv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3314" TargetMode="External"/><Relationship Id="rId2" Type="http://schemas.openxmlformats.org/officeDocument/2006/relationships/hyperlink" Target="https://atlas.cancer.org.au/developing-a-cancer-atla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plos.org/plosone/article?id=10.1371/journal.pone.0285409" TargetMode="External"/><Relationship Id="rId4" Type="http://schemas.openxmlformats.org/officeDocument/2006/relationships/hyperlink" Target="https://arxiv.org/abs/2306.1130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915816" y="1818277"/>
            <a:ext cx="6088984" cy="684637"/>
          </a:xfrm>
          <a:prstGeom prst="rect">
            <a:avLst/>
          </a:prstGeom>
          <a:noFill/>
        </p:spPr>
        <p:txBody>
          <a:bodyPr wrap="square" lIns="68412" tIns="34208" rIns="68412" bIns="34208" rtlCol="0" anchor="b">
            <a:spAutoFit/>
          </a:bodyPr>
          <a:lstStyle/>
          <a:p>
            <a:pPr algn="r"/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Making Private Data Open and Enhancing Decision-Making through Digital Atlases</a:t>
            </a:r>
            <a:endParaRPr lang="en-US" sz="2000" dirty="0"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15816" y="3003798"/>
            <a:ext cx="610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Helen Thompson, Prof Kerrie Mengersen</a:t>
            </a:r>
          </a:p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Queensland University of Technology</a:t>
            </a:r>
          </a:p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Data Science Conference 2023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EC0BAD5D-A7B8-E844-9E94-91A3A0F539C5}"/>
              </a:ext>
            </a:extLst>
          </p:cNvPr>
          <p:cNvSpPr/>
          <p:nvPr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AutoShape 6">
            <a:extLst>
              <a:ext uri="{FF2B5EF4-FFF2-40B4-BE49-F238E27FC236}">
                <a16:creationId xmlns:a16="http://schemas.microsoft.com/office/drawing/2014/main" id="{1F96B596-BDB3-1D44-B0EB-AB15C154E3B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51920" y="2787774"/>
            <a:ext cx="5296107" cy="0"/>
          </a:xfrm>
          <a:prstGeom prst="straightConnector1">
            <a:avLst/>
          </a:prstGeom>
          <a:noFill/>
          <a:ln w="88900" cap="rnd" algn="ctr">
            <a:solidFill>
              <a:srgbClr val="E63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cxnSp>
      <p:pic>
        <p:nvPicPr>
          <p:cNvPr id="1028" name="Picture 4" descr="QUT Logo and symbol, meaning, history, PNG, brand">
            <a:extLst>
              <a:ext uri="{FF2B5EF4-FFF2-40B4-BE49-F238E27FC236}">
                <a16:creationId xmlns:a16="http://schemas.microsoft.com/office/drawing/2014/main" id="{7F265BF7-BA44-E196-3330-74ECA6078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3" b="20718"/>
          <a:stretch/>
        </p:blipFill>
        <p:spPr bwMode="auto">
          <a:xfrm>
            <a:off x="611560" y="221540"/>
            <a:ext cx="3384376" cy="12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r partners – Australian Data Science">
            <a:extLst>
              <a:ext uri="{FF2B5EF4-FFF2-40B4-BE49-F238E27FC236}">
                <a16:creationId xmlns:a16="http://schemas.microsoft.com/office/drawing/2014/main" id="{2AA4AB19-804C-94AF-4417-9A1607CD8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5"/>
          <a:stretch/>
        </p:blipFill>
        <p:spPr bwMode="auto">
          <a:xfrm>
            <a:off x="5508104" y="221540"/>
            <a:ext cx="2479354" cy="12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20550-7655-57FA-5A0A-9D71D8455494}"/>
              </a:ext>
            </a:extLst>
          </p:cNvPr>
          <p:cNvSpPr txBox="1"/>
          <p:nvPr/>
        </p:nvSpPr>
        <p:spPr>
          <a:xfrm>
            <a:off x="323528" y="3808448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Book Antiqua" panose="02040602050305030304" pitchFamily="18" charset="0"/>
                <a:hlinkClick r:id="rId5"/>
              </a:rPr>
              <a:t>helen.thompson@qut.edu.au</a:t>
            </a:r>
            <a:br>
              <a:rPr lang="en-AU" dirty="0">
                <a:latin typeface="Book Antiqua" panose="02040602050305030304" pitchFamily="18" charset="0"/>
                <a:hlinkClick r:id="rId5"/>
              </a:rPr>
            </a:br>
            <a:r>
              <a:rPr lang="en-AU" dirty="0">
                <a:latin typeface="Book Antiqua" panose="02040602050305030304" pitchFamily="18" charset="0"/>
                <a:hlinkClick r:id="rId5"/>
              </a:rPr>
              <a:t>k.mengersen@qut.edu.au</a:t>
            </a:r>
            <a:r>
              <a:rPr lang="en-AU" dirty="0">
                <a:latin typeface="Book Antiqua" panose="02040602050305030304" pitchFamily="18" charset="0"/>
              </a:rPr>
              <a:t>	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208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Alternative 1: Bayesian spatial model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658654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Regression model with a spatial random effect:</a:t>
                </a:r>
                <a:br>
                  <a:rPr lang="en-AU" sz="2000" dirty="0">
                    <a:solidFill>
                      <a:srgbClr val="0070C0"/>
                    </a:solidFill>
                  </a:rPr>
                </a:br>
                <a:r>
                  <a:rPr lang="en-AU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be the number of cancer cases in area </a:t>
                </a:r>
                <a:r>
                  <a:rPr lang="en-AU" sz="1600" i="1" dirty="0" err="1">
                    <a:solidFill>
                      <a:schemeClr val="tx1"/>
                    </a:solidFill>
                  </a:rPr>
                  <a:t>i</a:t>
                </a:r>
                <a:endParaRPr lang="en-AU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16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AU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AU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AU" sz="1600" dirty="0">
                    <a:solidFill>
                      <a:srgbClr val="0070C0"/>
                    </a:solidFill>
                  </a:rPr>
                </a:br>
                <a:r>
                  <a:rPr lang="en-AU" sz="160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AU" sz="18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sz="18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AU" sz="1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1800" dirty="0"/>
                  <a:t> </a:t>
                </a:r>
                <a:endParaRPr lang="en-AU" sz="1600" dirty="0"/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1600" b="1" dirty="0">
                    <a:solidFill>
                      <a:srgbClr val="00B050"/>
                    </a:solidFill>
                  </a:rPr>
                  <a:t>Conditional autoregressive (CAR) prior</a:t>
                </a:r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endParaRPr lang="en-AU" sz="1600" dirty="0"/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600" dirty="0"/>
                  <a:t>is number of areas in the neighbourhood of area </a:t>
                </a:r>
                <a:r>
                  <a:rPr lang="en-AU" sz="1600" i="1" dirty="0" err="1"/>
                  <a:t>i</a:t>
                </a:r>
                <a:endParaRPr lang="en-AU" sz="1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658654" cy="3312368"/>
              </a:xfrm>
              <a:prstGeom prst="rect">
                <a:avLst/>
              </a:prstGeom>
              <a:blipFill>
                <a:blip r:embed="rId2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813074"/>
              </p:ext>
            </p:extLst>
          </p:nvPr>
        </p:nvGraphicFramePr>
        <p:xfrm>
          <a:off x="5580112" y="1570077"/>
          <a:ext cx="2635252" cy="227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813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61977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37501-ABEF-5764-EB7D-D6DA798C9B93}"/>
                  </a:ext>
                </a:extLst>
              </p:cNvPr>
              <p:cNvSpPr txBox="1"/>
              <p:nvPr/>
            </p:nvSpPr>
            <p:spPr>
              <a:xfrm>
                <a:off x="1187624" y="3003798"/>
                <a:ext cx="2592288" cy="45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37501-ABEF-5764-EB7D-D6DA798C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3798"/>
                <a:ext cx="2592288" cy="456472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3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Bayesian spatial model – open (modelled) data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Posterior estimates: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regression parameters (</a:t>
                </a:r>
                <a14:m>
                  <m:oMath xmlns:m="http://schemas.openxmlformats.org/officeDocument/2006/math">
                    <m:r>
                      <a:rPr lang="en-A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Spatially smoothed estimates of standardised incidence and relative survival for each area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Corresponding estimates of uncertainty </a:t>
                </a:r>
                <a:br>
                  <a:rPr lang="en-AU" sz="1600" dirty="0"/>
                </a:br>
                <a:r>
                  <a:rPr lang="en-AU" sz="1600" dirty="0"/>
                  <a:t>(</a:t>
                </a:r>
                <a:r>
                  <a:rPr lang="en-AU" sz="1600" dirty="0" err="1"/>
                  <a:t>s.d.</a:t>
                </a:r>
                <a:r>
                  <a:rPr lang="en-AU" sz="1600" dirty="0"/>
                  <a:t>, 95% credible intervals)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spatial variation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Probabilistic comparisons between areas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  <a:blipFill>
                <a:blip r:embed="rId2"/>
                <a:stretch>
                  <a:fillRect l="-1199" b="-22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57468"/>
              </p:ext>
            </p:extLst>
          </p:nvPr>
        </p:nvGraphicFramePr>
        <p:xfrm>
          <a:off x="5940152" y="843558"/>
          <a:ext cx="2520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23793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28959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37458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4A0427-29ED-692F-5909-D73CBA2D62E6}"/>
              </a:ext>
            </a:extLst>
          </p:cNvPr>
          <p:cNvSpPr txBox="1"/>
          <p:nvPr/>
        </p:nvSpPr>
        <p:spPr>
          <a:xfrm>
            <a:off x="6444208" y="329183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ighlight>
                  <a:srgbClr val="FFFF00"/>
                </a:highlight>
              </a:rPr>
              <a:t>Insert posterior </a:t>
            </a:r>
          </a:p>
          <a:p>
            <a:r>
              <a:rPr lang="en-AU" dirty="0">
                <a:highlight>
                  <a:srgbClr val="FFFF00"/>
                </a:highlight>
              </a:rPr>
              <a:t>Distribution here</a:t>
            </a:r>
          </a:p>
        </p:txBody>
      </p:sp>
      <p:pic>
        <p:nvPicPr>
          <p:cNvPr id="6" name="Picture 8" descr="A graph of a person&#10;&#10;Description automatically generated">
            <a:extLst>
              <a:ext uri="{FF2B5EF4-FFF2-40B4-BE49-F238E27FC236}">
                <a16:creationId xmlns:a16="http://schemas.microsoft.com/office/drawing/2014/main" id="{61CAC816-DD41-8F79-3CAB-A964E541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94" y="2779542"/>
            <a:ext cx="2743200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Bayesian spatial model - inferences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Results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regression parameters (</a:t>
                </a:r>
                <a14:m>
                  <m:oMath xmlns:m="http://schemas.openxmlformats.org/officeDocument/2006/math">
                    <m:r>
                      <a:rPr lang="en-A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Spatially smoothed estimates of standardised incidence and relative survival for each area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Corresponding estimates of uncertainty </a:t>
                </a:r>
                <a:br>
                  <a:rPr lang="en-AU" sz="1600" dirty="0"/>
                </a:br>
                <a:r>
                  <a:rPr lang="en-AU" sz="1600" dirty="0"/>
                  <a:t>(</a:t>
                </a:r>
                <a:r>
                  <a:rPr lang="en-AU" sz="1600" dirty="0" err="1"/>
                  <a:t>s.d.</a:t>
                </a:r>
                <a:r>
                  <a:rPr lang="en-AU" sz="1600" dirty="0"/>
                  <a:t>, 95% credible intervals)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spatial variation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Probabilistic comparisons between areas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  <a:blipFill>
                <a:blip r:embed="rId2"/>
                <a:stretch>
                  <a:fillRect l="-1199" b="-22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/>
        </p:nvGraphicFramePr>
        <p:xfrm>
          <a:off x="5940152" y="843558"/>
          <a:ext cx="2520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23793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28959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37458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4A0427-29ED-692F-5909-D73CBA2D62E6}"/>
              </a:ext>
            </a:extLst>
          </p:cNvPr>
          <p:cNvSpPr txBox="1"/>
          <p:nvPr/>
        </p:nvSpPr>
        <p:spPr>
          <a:xfrm>
            <a:off x="6444208" y="329183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ighlight>
                  <a:srgbClr val="FFFF00"/>
                </a:highlight>
              </a:rPr>
              <a:t>Insert posterior </a:t>
            </a:r>
          </a:p>
          <a:p>
            <a:r>
              <a:rPr lang="en-AU" dirty="0">
                <a:highlight>
                  <a:srgbClr val="FFFF00"/>
                </a:highlight>
              </a:rPr>
              <a:t>Distribution here</a:t>
            </a:r>
          </a:p>
        </p:txBody>
      </p:sp>
      <p:pic>
        <p:nvPicPr>
          <p:cNvPr id="9" name="Picture 8" descr="A graph of a person&#10;&#10;Description automatically generated">
            <a:extLst>
              <a:ext uri="{FF2B5EF4-FFF2-40B4-BE49-F238E27FC236}">
                <a16:creationId xmlns:a16="http://schemas.microsoft.com/office/drawing/2014/main" id="{A424F43D-4099-DA9E-A347-9C0B4E39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94" y="2779542"/>
            <a:ext cx="2743200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784976" cy="994172"/>
          </a:xfrm>
        </p:spPr>
        <p:txBody>
          <a:bodyPr>
            <a:norm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Inferences: Spatial inequalities in incidence - females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31" y="1203598"/>
            <a:ext cx="5244455" cy="37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396" y="51470"/>
            <a:ext cx="8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002060"/>
                </a:solidFill>
                <a:latin typeface="+mj-lt"/>
              </a:rPr>
              <a:t>Inferences: Colorectal cancer relative survival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33" b="3365"/>
          <a:stretch/>
        </p:blipFill>
        <p:spPr>
          <a:xfrm>
            <a:off x="790418" y="4083918"/>
            <a:ext cx="6915092" cy="709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83492"/>
            <a:ext cx="4248472" cy="30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E72127-C2F8-D2A4-DBB1-A2A6D8D11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6" r="4039" b="2401"/>
          <a:stretch/>
        </p:blipFill>
        <p:spPr>
          <a:xfrm>
            <a:off x="683568" y="195486"/>
            <a:ext cx="784030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Alternative 2: Federated learning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16CF3-B987-2866-B954-2457CBBCC4CC}"/>
              </a:ext>
            </a:extLst>
          </p:cNvPr>
          <p:cNvSpPr txBox="1">
            <a:spLocks/>
          </p:cNvSpPr>
          <p:nvPr/>
        </p:nvSpPr>
        <p:spPr>
          <a:xfrm>
            <a:off x="4211960" y="1145752"/>
            <a:ext cx="4826932" cy="326350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650" indent="-342650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412" indent="-285544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170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03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5907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2772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641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509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7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dirty="0"/>
              <a:t>“Analysis of data without the data leaving the source”</a:t>
            </a:r>
          </a:p>
          <a:p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Avoids ethical, legal, political, administrative and computational barriers to combining data from multiple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Increases control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Potential to improve data quality &amp; timeliness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Increases inferential capability from small or dispersed datasets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C2EFFA-BFA9-0C84-331C-CD49A14B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8" y="1563638"/>
            <a:ext cx="36345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7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6" y="286020"/>
            <a:ext cx="8173953" cy="675193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FL in the context of Digital Data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A307D-4536-50B0-3850-C04AB91C629C}"/>
              </a:ext>
            </a:extLst>
          </p:cNvPr>
          <p:cNvSpPr txBox="1"/>
          <p:nvPr/>
        </p:nvSpPr>
        <p:spPr>
          <a:xfrm>
            <a:off x="611560" y="3291830"/>
            <a:ext cx="8064897" cy="1292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dirty="0">
                <a:solidFill>
                  <a:srgbClr val="0070C0"/>
                </a:solidFill>
              </a:rPr>
              <a:t>IBM Research, August 24, 2022</a:t>
            </a:r>
          </a:p>
          <a:p>
            <a:pPr>
              <a:lnSpc>
                <a:spcPct val="110000"/>
              </a:lnSpc>
            </a:pPr>
            <a:r>
              <a:rPr lang="en-AU" b="0" i="0" dirty="0">
                <a:solidFill>
                  <a:srgbClr val="121619"/>
                </a:solidFill>
                <a:effectLst/>
                <a:latin typeface="IBM Plex Sans" panose="020F0502020204030204" pitchFamily="34" charset="0"/>
              </a:rPr>
              <a:t>“This new form of AI training is called federated learning, and it’s becoming the standard for meeting a raft of new regulations for handling and storing private data.” 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9B481-5E0A-3737-C8BC-69FE28AD16BC}"/>
              </a:ext>
            </a:extLst>
          </p:cNvPr>
          <p:cNvSpPr txBox="1"/>
          <p:nvPr/>
        </p:nvSpPr>
        <p:spPr>
          <a:xfrm>
            <a:off x="539552" y="1059582"/>
            <a:ext cx="7920881" cy="1904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dirty="0">
                <a:solidFill>
                  <a:srgbClr val="0070C0"/>
                </a:solidFill>
              </a:rPr>
              <a:t>Cloudera, 2018</a:t>
            </a: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121619"/>
                </a:solidFill>
                <a:latin typeface="IBM Plex Sans" panose="020F0502020204030204" pitchFamily="34" charset="0"/>
              </a:rPr>
              <a:t>  Healthcare: “save lives and generate huge value”</a:t>
            </a: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121619"/>
                </a:solidFill>
                <a:latin typeface="IBM Plex Sans" panose="020F0502020204030204" pitchFamily="34" charset="0"/>
              </a:rPr>
              <a:t>  Predictive maintenance: “train a better model with less expense”</a:t>
            </a:r>
          </a:p>
          <a:p>
            <a:pPr>
              <a:lnSpc>
                <a:spcPct val="110000"/>
              </a:lnSpc>
            </a:pPr>
            <a:endParaRPr lang="en-AU" dirty="0">
              <a:solidFill>
                <a:srgbClr val="121619"/>
              </a:solidFill>
              <a:latin typeface="IBM Plex Sans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7030A0"/>
                </a:solidFill>
                <a:latin typeface="IBM Plex Sans" panose="020F0502020204030204" pitchFamily="34" charset="0"/>
              </a:rPr>
              <a:t>“… </a:t>
            </a:r>
            <a:r>
              <a:rPr lang="en-AU" b="0" i="0" dirty="0">
                <a:solidFill>
                  <a:srgbClr val="7030A0"/>
                </a:solidFill>
                <a:effectLst/>
                <a:latin typeface="Plex Sans"/>
              </a:rPr>
              <a:t>easier, safer and cheaper to apply machine learning in the world’s most regulated, competitive, and profitable industries.</a:t>
            </a:r>
            <a:r>
              <a:rPr lang="en-AU" dirty="0">
                <a:solidFill>
                  <a:srgbClr val="7030A0"/>
                </a:solidFill>
                <a:latin typeface="IBM Plex Sans" panose="020F05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76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68" y="58685"/>
            <a:ext cx="7886700" cy="675193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9992" y="4633364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>
                <a:solidFill>
                  <a:srgbClr val="FF0000"/>
                </a:solidFill>
              </a:rPr>
              <a:t>Li </a:t>
            </a:r>
            <a:r>
              <a:rPr lang="en-AU" sz="1350" i="1" dirty="0">
                <a:solidFill>
                  <a:srgbClr val="FF0000"/>
                </a:solidFill>
              </a:rPr>
              <a:t>et al. </a:t>
            </a:r>
            <a:r>
              <a:rPr lang="en-AU" sz="1350" dirty="0">
                <a:solidFill>
                  <a:srgbClr val="FF0000"/>
                </a:solidFill>
              </a:rPr>
              <a:t>(2020)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598"/>
            <a:ext cx="6249136" cy="3306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0B3175-4A8F-0C02-53B0-C1C6D896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84" y="1059582"/>
            <a:ext cx="2205987" cy="28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267494"/>
            <a:ext cx="8046027" cy="755982"/>
          </a:xfrm>
        </p:spPr>
        <p:txBody>
          <a:bodyPr>
            <a:norm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FL in the context of the Australian Cancer Atlas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907" y="1271148"/>
            <a:ext cx="7732568" cy="34307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 cancer datasets across </a:t>
            </a:r>
            <a:b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and countries</a:t>
            </a:r>
          </a:p>
          <a:p>
            <a:pPr marL="0" indent="0">
              <a:buNone/>
            </a:pP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Inspiration: </a:t>
            </a:r>
            <a:r>
              <a:rPr lang="en-AU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</a:t>
            </a:r>
            <a:r>
              <a:rPr lang="en-A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IKNL Netherlands</a:t>
            </a: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https://github.com/IKNL/</a:t>
            </a:r>
            <a:b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https://vantage6.ai/</a:t>
            </a:r>
            <a:endParaRPr lang="en-US" sz="15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endParaRPr lang="en-A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endParaRPr lang="en-A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147814"/>
            <a:ext cx="2205158" cy="119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B8408-535E-1C5C-668D-DE3900BC7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909" y="1744880"/>
            <a:ext cx="1872208" cy="1039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ACD23-AB76-2F86-3BB5-F5E7F438A3B7}"/>
              </a:ext>
            </a:extLst>
          </p:cNvPr>
          <p:cNvSpPr txBox="1"/>
          <p:nvPr/>
        </p:nvSpPr>
        <p:spPr>
          <a:xfrm>
            <a:off x="6444208" y="1279028"/>
            <a:ext cx="21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cs typeface="Times New Roman" panose="02020603050405020304" pitchFamily="18" charset="0"/>
              </a:rPr>
              <a:t>atlas.cancer.org.au</a:t>
            </a:r>
            <a:endParaRPr lang="en-AU" dirty="0">
              <a:ln>
                <a:solidFill>
                  <a:schemeClr val="tx1"/>
                </a:solidFill>
              </a:ln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7F82D-EF4A-0A89-0522-563A93446E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1" y="564630"/>
            <a:ext cx="1104584" cy="11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9667B-2CA4-1F35-C256-6445D911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45" t="28473"/>
          <a:stretch/>
        </p:blipFill>
        <p:spPr>
          <a:xfrm>
            <a:off x="1907704" y="555526"/>
            <a:ext cx="1781570" cy="14412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9F792F-B303-46EE-50C4-14CABD58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3" y="2139702"/>
            <a:ext cx="5778642" cy="26010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130+ Researchers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100+ HDRs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5 Faculties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20 Partner Organisations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5 Core Programs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11 Applied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6C4FA-F711-A226-6445-61DEEABEE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4" t="5489" r="13240" b="4847"/>
          <a:stretch/>
        </p:blipFill>
        <p:spPr>
          <a:xfrm>
            <a:off x="5574196" y="123478"/>
            <a:ext cx="3184508" cy="2601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A0110D-3FBF-90B5-CABA-2B611560A5CB}"/>
              </a:ext>
            </a:extLst>
          </p:cNvPr>
          <p:cNvSpPr txBox="1"/>
          <p:nvPr/>
        </p:nvSpPr>
        <p:spPr>
          <a:xfrm>
            <a:off x="5580112" y="3296992"/>
            <a:ext cx="289053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Data for Discovery</a:t>
            </a:r>
          </a:p>
          <a:p>
            <a:r>
              <a:rPr lang="en-AU" dirty="0"/>
              <a:t>Models and Algorithms</a:t>
            </a:r>
          </a:p>
          <a:p>
            <a:r>
              <a:rPr lang="en-AU" dirty="0"/>
              <a:t>Complex Data Analytics</a:t>
            </a:r>
          </a:p>
          <a:p>
            <a:r>
              <a:rPr lang="en-AU" dirty="0"/>
              <a:t>Responsible Data Science</a:t>
            </a:r>
          </a:p>
          <a:p>
            <a:r>
              <a:rPr lang="en-AU" dirty="0"/>
              <a:t>Human-Centred AI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07163FF-F0A0-05E4-5D88-3612B31947EE}"/>
              </a:ext>
            </a:extLst>
          </p:cNvPr>
          <p:cNvSpPr/>
          <p:nvPr/>
        </p:nvSpPr>
        <p:spPr>
          <a:xfrm>
            <a:off x="3851920" y="3939902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71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89" y="862435"/>
            <a:ext cx="8046027" cy="994172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Vantage6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1526650"/>
            <a:ext cx="8222789" cy="2762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Netherlands and Taiwan: prognostic factors for survival for oral cavity cancer patients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Cox proportional hazards algorithm for horizontally-partitioned data (Lu et al. 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2015, </a:t>
            </a:r>
            <a:r>
              <a:rPr lang="en-AU" sz="1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WebDisco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U" sz="16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Dutch Cancer Agency and National Registry: structured reporting positive for patient survival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logistic regression for vertically-partitioned data</a:t>
            </a:r>
            <a:b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 et al. 2015, VERTIGO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U" sz="16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Netherlands and Italy: survival of rectal cancer patients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implementation of the chi-squared test</a:t>
            </a:r>
          </a:p>
          <a:p>
            <a:endParaRPr lang="en-A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988D5-7EE2-F13D-C912-9423DAA17343}"/>
              </a:ext>
            </a:extLst>
          </p:cNvPr>
          <p:cNvSpPr txBox="1"/>
          <p:nvPr/>
        </p:nvSpPr>
        <p:spPr>
          <a:xfrm>
            <a:off x="278889" y="37376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</a:t>
            </a:r>
            <a:r>
              <a:rPr lang="en-A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IKNL Netherlands</a:t>
            </a:r>
            <a:endParaRPr lang="en-AU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endParaRPr lang="en-US" sz="15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5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9717311" y="4721939"/>
            <a:ext cx="583579" cy="273844"/>
          </a:xfrm>
        </p:spPr>
        <p:txBody>
          <a:bodyPr/>
          <a:lstStyle/>
          <a:p>
            <a:fld id="{29CCA0B7-2BCA-4A54-9A94-57BD175451A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29265D-3E42-4E6B-9492-0C07AC014337}"/>
              </a:ext>
            </a:extLst>
          </p:cNvPr>
          <p:cNvSpPr/>
          <p:nvPr/>
        </p:nvSpPr>
        <p:spPr>
          <a:xfrm>
            <a:off x="1668889" y="2891347"/>
            <a:ext cx="983507" cy="644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C4E6B-D2D5-4FDC-87A4-1E58A3DD28AE}"/>
              </a:ext>
            </a:extLst>
          </p:cNvPr>
          <p:cNvGrpSpPr/>
          <p:nvPr/>
        </p:nvGrpSpPr>
        <p:grpSpPr>
          <a:xfrm>
            <a:off x="4015181" y="160572"/>
            <a:ext cx="1877862" cy="1408796"/>
            <a:chOff x="3335374" y="1141497"/>
            <a:chExt cx="2343299" cy="171849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17AF6F8-6490-467D-9D7E-DF3984BBBB71}"/>
                </a:ext>
              </a:extLst>
            </p:cNvPr>
            <p:cNvGrpSpPr/>
            <p:nvPr/>
          </p:nvGrpSpPr>
          <p:grpSpPr>
            <a:xfrm>
              <a:off x="3335374" y="1141497"/>
              <a:ext cx="2343299" cy="1718497"/>
              <a:chOff x="4179738" y="1714714"/>
              <a:chExt cx="1501855" cy="1176481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4197B53-1808-41C6-B0D5-B2402EC12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9663" y="1714714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3EDB787-AC1B-4D93-AB8B-9E9D402241D2}"/>
                  </a:ext>
                </a:extLst>
              </p:cNvPr>
              <p:cNvGrpSpPr/>
              <p:nvPr/>
            </p:nvGrpSpPr>
            <p:grpSpPr>
              <a:xfrm>
                <a:off x="4179738" y="1762366"/>
                <a:ext cx="1104341" cy="1128829"/>
                <a:chOff x="3877508" y="1871209"/>
                <a:chExt cx="894564" cy="91440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1CF8646-E4DD-415A-A83F-7AC1DFAF72ED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89" name="Graphic 88" descr="Monitor">
                  <a:extLst>
                    <a:ext uri="{FF2B5EF4-FFF2-40B4-BE49-F238E27FC236}">
                      <a16:creationId xmlns:a16="http://schemas.microsoft.com/office/drawing/2014/main" id="{A88D8975-B852-4F53-AE5C-30422B84F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8" y="1871209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AA815-5C23-4005-841C-5DCB17F584B8}"/>
                    </a:ext>
                  </a:extLst>
                </p:cNvPr>
                <p:cNvSpPr txBox="1"/>
                <p:nvPr/>
              </p:nvSpPr>
              <p:spPr>
                <a:xfrm>
                  <a:off x="4796027" y="1220256"/>
                  <a:ext cx="543197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AA815-5C23-4005-841C-5DCB17F58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027" y="1220256"/>
                  <a:ext cx="543197" cy="390376"/>
                </a:xfrm>
                <a:prstGeom prst="rect">
                  <a:avLst/>
                </a:prstGeom>
                <a:blipFill>
                  <a:blip r:embed="rId6"/>
                  <a:stretch>
                    <a:fillRect r="-1408" b="-384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hoek 93">
                <a:extLst>
                  <a:ext uri="{FF2B5EF4-FFF2-40B4-BE49-F238E27FC236}">
                    <a16:creationId xmlns:a16="http://schemas.microsoft.com/office/drawing/2014/main" id="{B9F05A59-48BC-4001-9A3B-B418F432A4E6}"/>
                  </a:ext>
                </a:extLst>
              </p:cNvPr>
              <p:cNvSpPr/>
              <p:nvPr/>
            </p:nvSpPr>
            <p:spPr>
              <a:xfrm>
                <a:off x="4219372" y="473329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3" name="Rechthoek 93">
                <a:extLst>
                  <a:ext uri="{FF2B5EF4-FFF2-40B4-BE49-F238E27FC236}">
                    <a16:creationId xmlns:a16="http://schemas.microsoft.com/office/drawing/2014/main" id="{B9F05A59-48BC-4001-9A3B-B418F432A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72" y="473329"/>
                <a:ext cx="965193" cy="341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hoek 93">
                <a:extLst>
                  <a:ext uri="{FF2B5EF4-FFF2-40B4-BE49-F238E27FC236}">
                    <a16:creationId xmlns:a16="http://schemas.microsoft.com/office/drawing/2014/main" id="{127E7615-038E-4303-9D62-F61FB295E4BA}"/>
                  </a:ext>
                </a:extLst>
              </p:cNvPr>
              <p:cNvSpPr/>
              <p:nvPr/>
            </p:nvSpPr>
            <p:spPr>
              <a:xfrm>
                <a:off x="4219372" y="805673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hthoek 93">
                <a:extLst>
                  <a:ext uri="{FF2B5EF4-FFF2-40B4-BE49-F238E27FC236}">
                    <a16:creationId xmlns:a16="http://schemas.microsoft.com/office/drawing/2014/main" id="{127E7615-038E-4303-9D62-F61FB295E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72" y="805673"/>
                <a:ext cx="965193" cy="341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D08BC6-4B3A-4BE1-B437-4E83D2BFFF80}"/>
              </a:ext>
            </a:extLst>
          </p:cNvPr>
          <p:cNvGrpSpPr/>
          <p:nvPr/>
        </p:nvGrpSpPr>
        <p:grpSpPr>
          <a:xfrm>
            <a:off x="6533008" y="1789540"/>
            <a:ext cx="1906736" cy="1420472"/>
            <a:chOff x="3335371" y="1127255"/>
            <a:chExt cx="2379329" cy="17327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5FA9CD0-F1AB-41D9-8C46-1EC0E2AAE795}"/>
                </a:ext>
              </a:extLst>
            </p:cNvPr>
            <p:cNvGrpSpPr/>
            <p:nvPr/>
          </p:nvGrpSpPr>
          <p:grpSpPr>
            <a:xfrm>
              <a:off x="3335371" y="1127255"/>
              <a:ext cx="2379329" cy="1732739"/>
              <a:chOff x="4179738" y="1704964"/>
              <a:chExt cx="1524948" cy="1186231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F730351-BD3E-4139-96A1-7B1DA7AE0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756" y="1704964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0F759A6-BD70-446D-B220-7991F89DEA93}"/>
                  </a:ext>
                </a:extLst>
              </p:cNvPr>
              <p:cNvGrpSpPr/>
              <p:nvPr/>
            </p:nvGrpSpPr>
            <p:grpSpPr>
              <a:xfrm>
                <a:off x="4179738" y="1762366"/>
                <a:ext cx="1104341" cy="1128829"/>
                <a:chOff x="3877508" y="1871209"/>
                <a:chExt cx="894564" cy="914400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6B94631-3ACD-4744-8AA8-D1B0D0438267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29" name="Graphic 128" descr="Monitor">
                  <a:extLst>
                    <a:ext uri="{FF2B5EF4-FFF2-40B4-BE49-F238E27FC236}">
                      <a16:creationId xmlns:a16="http://schemas.microsoft.com/office/drawing/2014/main" id="{DC7A3D23-7E21-4DC1-B157-7AAEFF2D6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8" y="1871209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3C34C49-00AB-4251-8EE5-CA4DB93EC997}"/>
                    </a:ext>
                  </a:extLst>
                </p:cNvPr>
                <p:cNvSpPr txBox="1"/>
                <p:nvPr/>
              </p:nvSpPr>
              <p:spPr>
                <a:xfrm>
                  <a:off x="4832058" y="1206014"/>
                  <a:ext cx="543199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3C34C49-00AB-4251-8EE5-CA4DB93EC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058" y="1206014"/>
                  <a:ext cx="543199" cy="390376"/>
                </a:xfrm>
                <a:prstGeom prst="rect">
                  <a:avLst/>
                </a:prstGeom>
                <a:blipFill>
                  <a:blip r:embed="rId9"/>
                  <a:stretch>
                    <a:fillRect r="-1389" b="-188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hthoek 93">
                <a:extLst>
                  <a:ext uri="{FF2B5EF4-FFF2-40B4-BE49-F238E27FC236}">
                    <a16:creationId xmlns:a16="http://schemas.microsoft.com/office/drawing/2014/main" id="{192E09C2-B52B-408C-86DA-1B5742FF4427}"/>
                  </a:ext>
                </a:extLst>
              </p:cNvPr>
              <p:cNvSpPr/>
              <p:nvPr/>
            </p:nvSpPr>
            <p:spPr>
              <a:xfrm>
                <a:off x="6737201" y="2113973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0" name="Rechthoek 93">
                <a:extLst>
                  <a:ext uri="{FF2B5EF4-FFF2-40B4-BE49-F238E27FC236}">
                    <a16:creationId xmlns:a16="http://schemas.microsoft.com/office/drawing/2014/main" id="{192E09C2-B52B-408C-86DA-1B5742FF4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01" y="2113973"/>
                <a:ext cx="965193" cy="341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hthoek 93">
                <a:extLst>
                  <a:ext uri="{FF2B5EF4-FFF2-40B4-BE49-F238E27FC236}">
                    <a16:creationId xmlns:a16="http://schemas.microsoft.com/office/drawing/2014/main" id="{DB41A8A4-69D3-40BA-939F-45BD98B9ECED}"/>
                  </a:ext>
                </a:extLst>
              </p:cNvPr>
              <p:cNvSpPr/>
              <p:nvPr/>
            </p:nvSpPr>
            <p:spPr>
              <a:xfrm>
                <a:off x="6737201" y="2446317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1" name="Rechthoek 93">
                <a:extLst>
                  <a:ext uri="{FF2B5EF4-FFF2-40B4-BE49-F238E27FC236}">
                    <a16:creationId xmlns:a16="http://schemas.microsoft.com/office/drawing/2014/main" id="{DB41A8A4-69D3-40BA-939F-45BD98B9E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01" y="2446317"/>
                <a:ext cx="965193" cy="341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3728495-0436-45F0-A1EA-602F371CD06F}"/>
              </a:ext>
            </a:extLst>
          </p:cNvPr>
          <p:cNvGrpSpPr/>
          <p:nvPr/>
        </p:nvGrpSpPr>
        <p:grpSpPr>
          <a:xfrm>
            <a:off x="3903451" y="3641088"/>
            <a:ext cx="1899740" cy="1419150"/>
            <a:chOff x="3335371" y="1128866"/>
            <a:chExt cx="2370600" cy="173112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65ABBB4-785D-4BD8-A2FD-C99E7D39B461}"/>
                </a:ext>
              </a:extLst>
            </p:cNvPr>
            <p:cNvGrpSpPr/>
            <p:nvPr/>
          </p:nvGrpSpPr>
          <p:grpSpPr>
            <a:xfrm>
              <a:off x="3335371" y="1128866"/>
              <a:ext cx="2370600" cy="1731126"/>
              <a:chOff x="4179737" y="1706067"/>
              <a:chExt cx="1519353" cy="1185127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867962D-96D9-4D62-93AA-25D4C0111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160" y="1706067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FEB2458-1886-4A02-B832-C2CAE3AB1308}"/>
                  </a:ext>
                </a:extLst>
              </p:cNvPr>
              <p:cNvGrpSpPr/>
              <p:nvPr/>
            </p:nvGrpSpPr>
            <p:grpSpPr>
              <a:xfrm>
                <a:off x="4179737" y="1762365"/>
                <a:ext cx="1104341" cy="1128829"/>
                <a:chOff x="3877507" y="1871208"/>
                <a:chExt cx="894564" cy="914400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B84F3B7-9E79-4A35-9949-00368F0A0F6A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56" name="Graphic 155" descr="Monitor">
                  <a:extLst>
                    <a:ext uri="{FF2B5EF4-FFF2-40B4-BE49-F238E27FC236}">
                      <a16:creationId xmlns:a16="http://schemas.microsoft.com/office/drawing/2014/main" id="{ED2562CF-C683-4CB5-9FD6-D04CA8A08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7" y="1871208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32D4B12D-9644-4EA3-AD3B-177D948981A9}"/>
                    </a:ext>
                  </a:extLst>
                </p:cNvPr>
                <p:cNvSpPr txBox="1"/>
                <p:nvPr/>
              </p:nvSpPr>
              <p:spPr>
                <a:xfrm>
                  <a:off x="4823322" y="1207626"/>
                  <a:ext cx="543198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32D4B12D-9644-4EA3-AD3B-177D94898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322" y="1207626"/>
                  <a:ext cx="543198" cy="390376"/>
                </a:xfrm>
                <a:prstGeom prst="rect">
                  <a:avLst/>
                </a:prstGeom>
                <a:blipFill>
                  <a:blip r:embed="rId12"/>
                  <a:stretch>
                    <a:fillRect r="-1408" b="-384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hthoek 93">
                <a:extLst>
                  <a:ext uri="{FF2B5EF4-FFF2-40B4-BE49-F238E27FC236}">
                    <a16:creationId xmlns:a16="http://schemas.microsoft.com/office/drawing/2014/main" id="{1A2CF87B-10D8-43BF-89CD-4FAEB0A817F8}"/>
                  </a:ext>
                </a:extLst>
              </p:cNvPr>
              <p:cNvSpPr/>
              <p:nvPr/>
            </p:nvSpPr>
            <p:spPr>
              <a:xfrm>
                <a:off x="4107642" y="3964201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7" name="Rechthoek 93">
                <a:extLst>
                  <a:ext uri="{FF2B5EF4-FFF2-40B4-BE49-F238E27FC236}">
                    <a16:creationId xmlns:a16="http://schemas.microsoft.com/office/drawing/2014/main" id="{1A2CF87B-10D8-43BF-89CD-4FAEB0A81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42" y="3964201"/>
                <a:ext cx="965193" cy="341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hthoek 93">
                <a:extLst>
                  <a:ext uri="{FF2B5EF4-FFF2-40B4-BE49-F238E27FC236}">
                    <a16:creationId xmlns:a16="http://schemas.microsoft.com/office/drawing/2014/main" id="{FCD61FD6-3B74-4F56-8C61-BC8C305114E4}"/>
                  </a:ext>
                </a:extLst>
              </p:cNvPr>
              <p:cNvSpPr/>
              <p:nvPr/>
            </p:nvSpPr>
            <p:spPr>
              <a:xfrm>
                <a:off x="4107642" y="4296545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8" name="Rechthoek 93">
                <a:extLst>
                  <a:ext uri="{FF2B5EF4-FFF2-40B4-BE49-F238E27FC236}">
                    <a16:creationId xmlns:a16="http://schemas.microsoft.com/office/drawing/2014/main" id="{FCD61FD6-3B74-4F56-8C61-BC8C30511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42" y="4296545"/>
                <a:ext cx="965193" cy="341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27D76E83-7797-4E71-923E-8602B416344A}"/>
              </a:ext>
            </a:extLst>
          </p:cNvPr>
          <p:cNvSpPr/>
          <p:nvPr/>
        </p:nvSpPr>
        <p:spPr>
          <a:xfrm>
            <a:off x="4446167" y="1910549"/>
            <a:ext cx="1077282" cy="106221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B7A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b="1" dirty="0">
                <a:solidFill>
                  <a:schemeClr val="accent5"/>
                </a:solidFill>
              </a:rPr>
              <a:t>β</a:t>
            </a:r>
            <a:endParaRPr lang="en-NL" sz="1350" b="1" dirty="0">
              <a:solidFill>
                <a:schemeClr val="accent5"/>
              </a:solidFill>
            </a:endParaRPr>
          </a:p>
        </p:txBody>
      </p:sp>
      <p:pic>
        <p:nvPicPr>
          <p:cNvPr id="19" name="Graphic 18" descr="Monitor">
            <a:extLst>
              <a:ext uri="{FF2B5EF4-FFF2-40B4-BE49-F238E27FC236}">
                <a16:creationId xmlns:a16="http://schemas.microsoft.com/office/drawing/2014/main" id="{D15B3BE6-992A-46E4-995D-5013AAC0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677" y="1539472"/>
            <a:ext cx="2718853" cy="21016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1B88DC-BE0F-4AE9-92E0-E1C2136275A3}"/>
              </a:ext>
            </a:extLst>
          </p:cNvPr>
          <p:cNvSpPr/>
          <p:nvPr/>
        </p:nvSpPr>
        <p:spPr>
          <a:xfrm>
            <a:off x="3981207" y="1978213"/>
            <a:ext cx="1934103" cy="970196"/>
          </a:xfrm>
          <a:prstGeom prst="rect">
            <a:avLst/>
          </a:prstGeom>
          <a:solidFill>
            <a:srgbClr val="BAEA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hoek 93">
                <a:extLst>
                  <a:ext uri="{FF2B5EF4-FFF2-40B4-BE49-F238E27FC236}">
                    <a16:creationId xmlns:a16="http://schemas.microsoft.com/office/drawing/2014/main" id="{7818FD81-F7DA-4252-AEED-B120DD4EA6D4}"/>
                  </a:ext>
                </a:extLst>
              </p:cNvPr>
              <p:cNvSpPr/>
              <p:nvPr/>
            </p:nvSpPr>
            <p:spPr>
              <a:xfrm>
                <a:off x="4002863" y="2086740"/>
                <a:ext cx="1082658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5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p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5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Rechthoek 93">
                <a:extLst>
                  <a:ext uri="{FF2B5EF4-FFF2-40B4-BE49-F238E27FC236}">
                    <a16:creationId xmlns:a16="http://schemas.microsoft.com/office/drawing/2014/main" id="{7818FD81-F7DA-4252-AEED-B120DD4EA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63" y="2086740"/>
                <a:ext cx="1082658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hoek 93">
                <a:extLst>
                  <a:ext uri="{FF2B5EF4-FFF2-40B4-BE49-F238E27FC236}">
                    <a16:creationId xmlns:a16="http://schemas.microsoft.com/office/drawing/2014/main" id="{8262B9EF-ADE2-4358-B951-443818C8F3D7}"/>
                  </a:ext>
                </a:extLst>
              </p:cNvPr>
              <p:cNvSpPr/>
              <p:nvPr/>
            </p:nvSpPr>
            <p:spPr>
              <a:xfrm>
                <a:off x="5063866" y="2089173"/>
                <a:ext cx="835199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500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𝑊𝑧</m:t>
                      </m:r>
                    </m:oMath>
                  </m:oMathPara>
                </a14:m>
                <a:endParaRPr lang="en-US" sz="15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Rechthoek 93">
                <a:extLst>
                  <a:ext uri="{FF2B5EF4-FFF2-40B4-BE49-F238E27FC236}">
                    <a16:creationId xmlns:a16="http://schemas.microsoft.com/office/drawing/2014/main" id="{8262B9EF-ADE2-4358-B951-443818C8F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866" y="2089173"/>
                <a:ext cx="835199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680F0-3424-4F6A-BE5A-07610D762A63}"/>
              </a:ext>
            </a:extLst>
          </p:cNvPr>
          <p:cNvGrpSpPr/>
          <p:nvPr/>
        </p:nvGrpSpPr>
        <p:grpSpPr>
          <a:xfrm>
            <a:off x="5474246" y="2499776"/>
            <a:ext cx="403507" cy="391431"/>
            <a:chOff x="1104174" y="5249446"/>
            <a:chExt cx="978644" cy="101522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3875462-A0A6-4E08-A722-4F3E8275CEDF}"/>
                </a:ext>
              </a:extLst>
            </p:cNvPr>
            <p:cNvSpPr/>
            <p:nvPr/>
          </p:nvSpPr>
          <p:spPr>
            <a:xfrm>
              <a:off x="1104174" y="5249446"/>
              <a:ext cx="978644" cy="10152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B7A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50" name="Picture 2" descr="Image result for docker icon">
              <a:extLst>
                <a:ext uri="{FF2B5EF4-FFF2-40B4-BE49-F238E27FC236}">
                  <a16:creationId xmlns:a16="http://schemas.microsoft.com/office/drawing/2014/main" id="{0A11AA3F-50EF-4468-B16A-7E72510794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7" b="13776"/>
            <a:stretch/>
          </p:blipFill>
          <p:spPr bwMode="auto">
            <a:xfrm>
              <a:off x="1280337" y="5489048"/>
              <a:ext cx="625466" cy="555090"/>
            </a:xfrm>
            <a:prstGeom prst="rect">
              <a:avLst/>
            </a:prstGeom>
            <a:noFill/>
          </p:spPr>
        </p:pic>
      </p:grpSp>
      <p:pic>
        <p:nvPicPr>
          <p:cNvPr id="166" name="Picture 165" descr="A close up of a sign&#10;&#10;Description automatically generated">
            <a:extLst>
              <a:ext uri="{FF2B5EF4-FFF2-40B4-BE49-F238E27FC236}">
                <a16:creationId xmlns:a16="http://schemas.microsoft.com/office/drawing/2014/main" id="{135F2C15-B7FE-4FFC-8824-D25B0485B8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4" y="440748"/>
            <a:ext cx="1710515" cy="6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02304 0.312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156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29739 -0.004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-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0.00638 -0.369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184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77556E-17 L 0.07761 0.235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1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19088 -0.074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-3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9662 -0.431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-215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51 0.1791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5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13" grpId="0" animBg="1"/>
      <p:bldP spid="13" grpId="1" animBg="1"/>
      <p:bldP spid="130" grpId="0" animBg="1"/>
      <p:bldP spid="130" grpId="1" animBg="1"/>
      <p:bldP spid="131" grpId="0" animBg="1"/>
      <p:bldP spid="131" grpId="1" animBg="1"/>
      <p:bldP spid="157" grpId="0" animBg="1"/>
      <p:bldP spid="157" grpId="1" animBg="1"/>
      <p:bldP spid="158" grpId="0" animBg="1"/>
      <p:bldP spid="158" grpId="1" animBg="1"/>
      <p:bldP spid="164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1A06-BD8D-418E-8308-847608DF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" y="90495"/>
            <a:ext cx="4572000" cy="800841"/>
          </a:xfrm>
        </p:spPr>
        <p:txBody>
          <a:bodyPr>
            <a:noAutofit/>
          </a:bodyPr>
          <a:lstStyle/>
          <a:p>
            <a:pPr algn="ctr"/>
            <a:r>
              <a:rPr lang="en-US" sz="2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EUROCARE-5</a:t>
            </a:r>
            <a:br>
              <a:rPr lang="en-US" sz="2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5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en-NL" sz="2250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A91C49-8C27-47F0-95E2-193F0CD73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73" y="975643"/>
            <a:ext cx="3951010" cy="38340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92500-D254-41E6-88B6-58B69F41E1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0E2073-AFC1-4969-98EB-2F3B268178AC}"/>
              </a:ext>
            </a:extLst>
          </p:cNvPr>
          <p:cNvSpPr txBox="1">
            <a:spLocks/>
          </p:cNvSpPr>
          <p:nvPr/>
        </p:nvSpPr>
        <p:spPr bwMode="auto">
          <a:xfrm>
            <a:off x="4572000" y="0"/>
            <a:ext cx="4572000" cy="80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400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rgbClr val="006D8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25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EUROCARE-5</a:t>
            </a:r>
            <a:br>
              <a:rPr lang="en-US" sz="225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50" i="1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</a:t>
            </a:r>
            <a:endParaRPr lang="en-NL" sz="2250" i="1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E70DCFA-2CB2-4658-8C10-7B99044FB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4553" y="968424"/>
            <a:ext cx="3951010" cy="383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62281D-7C53-481E-9A8D-F6FE97F4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363" y="3377791"/>
            <a:ext cx="118894" cy="1609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5D080B-79B1-4F70-9889-03639DD35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2137" y="3262820"/>
            <a:ext cx="112249" cy="1519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D01B805-ACCA-4F4D-8FA8-3CBFD71C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8708" y="3865735"/>
            <a:ext cx="104898" cy="1420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6985B1B-9655-434E-A2E6-FD2CE4905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836" y="3592402"/>
            <a:ext cx="93620" cy="1267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D33E94-01D3-4509-B917-08ED0FBE8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563" y="3302894"/>
            <a:ext cx="118894" cy="1609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ABF8FE3-A5F2-457D-8F22-7418A8CB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4864" y="3669107"/>
            <a:ext cx="118894" cy="16097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EFF63E4-13AC-4AEA-BDEF-53DCE61D9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814" y="3477695"/>
            <a:ext cx="118894" cy="160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4E3D50-54D8-4861-B6BE-0A663B9B1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501" y="3696654"/>
            <a:ext cx="82049" cy="11108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016C8F-AB94-4EEC-8525-3A7EFA467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8206" y="4045142"/>
            <a:ext cx="118894" cy="16097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9D25A13-44FA-4A06-8527-A99BFF55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5815" y="3325509"/>
            <a:ext cx="82630" cy="111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1B7DEB-952A-4D68-A4DE-3CF312EE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899" y="3669107"/>
            <a:ext cx="100910" cy="1366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F6E654E-F0AB-401A-8431-4A962FC3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8179" y="3034564"/>
            <a:ext cx="79292" cy="10735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EF0BA13-17CF-48EC-B0D2-04CC92A7B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567" y="3284999"/>
            <a:ext cx="118894" cy="1609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662C266-A16C-46B2-AC8D-04C8EA23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8708" y="2999896"/>
            <a:ext cx="104898" cy="1420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DBCD9-53ED-4D6F-A72C-A276F05A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306" y="2769227"/>
            <a:ext cx="118894" cy="16097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1328C1C-827D-410B-9AA5-4CDA269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513" y="2600731"/>
            <a:ext cx="118894" cy="1609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D22384A-DA0F-4D02-ADDC-E3A0B975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603" y="3486052"/>
            <a:ext cx="78548" cy="10634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11667E9-B78E-4D61-A395-6DFA9A3E4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921" y="3865727"/>
            <a:ext cx="118894" cy="160974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1D80DD2-8009-4A1E-AF2A-1DDC64D587A8}"/>
              </a:ext>
            </a:extLst>
          </p:cNvPr>
          <p:cNvGrpSpPr/>
          <p:nvPr/>
        </p:nvGrpSpPr>
        <p:grpSpPr>
          <a:xfrm>
            <a:off x="966880" y="2284772"/>
            <a:ext cx="300575" cy="306945"/>
            <a:chOff x="489261" y="4910755"/>
            <a:chExt cx="409811" cy="405789"/>
          </a:xfrm>
        </p:grpSpPr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344C3E46-439D-47F4-8E46-7B0FC22899E7}"/>
                </a:ext>
              </a:extLst>
            </p:cNvPr>
            <p:cNvSpPr/>
            <p:nvPr/>
          </p:nvSpPr>
          <p:spPr>
            <a:xfrm>
              <a:off x="489261" y="4910757"/>
              <a:ext cx="409811" cy="405787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598D948-F823-4A27-9B74-EA890915E4A4}"/>
                    </a:ext>
                  </a:extLst>
                </p:cNvPr>
                <p:cNvSpPr txBox="1"/>
                <p:nvPr/>
              </p:nvSpPr>
              <p:spPr>
                <a:xfrm>
                  <a:off x="552656" y="4910755"/>
                  <a:ext cx="304384" cy="396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5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135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598D948-F823-4A27-9B74-EA890915E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6" y="4910755"/>
                  <a:ext cx="304384" cy="396716"/>
                </a:xfrm>
                <a:prstGeom prst="rect">
                  <a:avLst/>
                </a:prstGeom>
                <a:blipFill>
                  <a:blip r:embed="rId5"/>
                  <a:stretch>
                    <a:fillRect r="-24324" b="-1020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FD8B8DD8-4CE6-49CE-8002-BC04715B4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169" y="2022171"/>
            <a:ext cx="297587" cy="40291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0878787-5E60-4C80-9550-2F4A5A1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597" y="2025544"/>
            <a:ext cx="297587" cy="40291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EF8EA36-8CE6-40BF-90F6-EB762647C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276" y="2206533"/>
            <a:ext cx="297587" cy="402913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DB602F-7717-41CC-8EA2-41886506FD20}"/>
              </a:ext>
            </a:extLst>
          </p:cNvPr>
          <p:cNvGrpSpPr/>
          <p:nvPr/>
        </p:nvGrpSpPr>
        <p:grpSpPr>
          <a:xfrm>
            <a:off x="7010425" y="3103030"/>
            <a:ext cx="297647" cy="258863"/>
            <a:chOff x="443243" y="4910760"/>
            <a:chExt cx="455828" cy="419546"/>
          </a:xfrm>
        </p:grpSpPr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CAA14AF1-3F5B-42C2-81C3-7385B69C2FAA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AA61BCA-27AE-4033-A034-612EAE0534C6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AA61BCA-27AE-4033-A034-612EAE053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6"/>
                  <a:stretch>
                    <a:fillRect r="-69697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D5D7712-9AF4-404A-992A-9460A2FDF57A}"/>
              </a:ext>
            </a:extLst>
          </p:cNvPr>
          <p:cNvGrpSpPr/>
          <p:nvPr/>
        </p:nvGrpSpPr>
        <p:grpSpPr>
          <a:xfrm>
            <a:off x="7719196" y="3090312"/>
            <a:ext cx="289498" cy="394181"/>
            <a:chOff x="455724" y="4910760"/>
            <a:chExt cx="443347" cy="638858"/>
          </a:xfrm>
        </p:grpSpPr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15C01EFC-3314-43E2-8C9F-3692C2728B34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52EE66D-F8EE-44DF-B8DF-DDE17D26BA9A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52EE66D-F8EE-44DF-B8DF-DDE17D26B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7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69425FB-DBD7-415C-9884-791202E4F05A}"/>
              </a:ext>
            </a:extLst>
          </p:cNvPr>
          <p:cNvGrpSpPr/>
          <p:nvPr/>
        </p:nvGrpSpPr>
        <p:grpSpPr>
          <a:xfrm>
            <a:off x="7350528" y="3805735"/>
            <a:ext cx="277748" cy="256400"/>
            <a:chOff x="343569" y="4376480"/>
            <a:chExt cx="425354" cy="415554"/>
          </a:xfrm>
        </p:grpSpPr>
        <p:sp>
          <p:nvSpPr>
            <p:cNvPr id="203" name="Flowchart: Connector 202">
              <a:extLst>
                <a:ext uri="{FF2B5EF4-FFF2-40B4-BE49-F238E27FC236}">
                  <a16:creationId xmlns:a16="http://schemas.microsoft.com/office/drawing/2014/main" id="{A0911F93-5389-4ACE-83DB-04517DD9A7EB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1B30E91D-1556-40EE-9DA8-C39146F067B7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1B30E91D-1556-40EE-9DA8-C39146F06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8"/>
                  <a:stretch>
                    <a:fillRect r="-46875"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B7739D-DFAB-46D0-8265-819F3A666696}"/>
              </a:ext>
            </a:extLst>
          </p:cNvPr>
          <p:cNvGrpSpPr/>
          <p:nvPr/>
        </p:nvGrpSpPr>
        <p:grpSpPr>
          <a:xfrm>
            <a:off x="6472922" y="2099928"/>
            <a:ext cx="273268" cy="250373"/>
            <a:chOff x="7266634" y="3765237"/>
            <a:chExt cx="364357" cy="333831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0DF06E5B-9667-4D22-A3FF-4089C9E6F56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36D6A2-067D-47C3-9DC4-C5CB66E5EF5A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36D6A2-067D-47C3-9DC4-C5CB66E5E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11B17C8-845E-4A1A-9A28-6D1425CEDFB1}"/>
              </a:ext>
            </a:extLst>
          </p:cNvPr>
          <p:cNvGrpSpPr/>
          <p:nvPr/>
        </p:nvGrpSpPr>
        <p:grpSpPr>
          <a:xfrm>
            <a:off x="6470287" y="2116172"/>
            <a:ext cx="273268" cy="250373"/>
            <a:chOff x="7266634" y="3765237"/>
            <a:chExt cx="364357" cy="333831"/>
          </a:xfrm>
        </p:grpSpPr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2D3AE47-886B-4319-AE17-B1AE6A94196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9C1F50-164E-4AD4-852C-3C0C9893D9EB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9C1F50-164E-4AD4-852C-3C0C9893D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2C6A50-99F5-446D-9A51-7EAA9634ECCC}"/>
              </a:ext>
            </a:extLst>
          </p:cNvPr>
          <p:cNvGrpSpPr/>
          <p:nvPr/>
        </p:nvGrpSpPr>
        <p:grpSpPr>
          <a:xfrm>
            <a:off x="321938" y="2152755"/>
            <a:ext cx="1012284" cy="822772"/>
            <a:chOff x="773358" y="3003753"/>
            <a:chExt cx="1009352" cy="721325"/>
          </a:xfrm>
        </p:grpSpPr>
        <p:pic>
          <p:nvPicPr>
            <p:cNvPr id="127" name="Picture 2" descr="https://static.thenounproject.com/png/770801-200.png">
              <a:extLst>
                <a:ext uri="{FF2B5EF4-FFF2-40B4-BE49-F238E27FC236}">
                  <a16:creationId xmlns:a16="http://schemas.microsoft.com/office/drawing/2014/main" id="{C0B2662C-D6CC-4995-8063-E871759EB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58" y="3054562"/>
              <a:ext cx="520395" cy="52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7C35374-42B4-4E96-AAF4-7723D3888D1E}"/>
                </a:ext>
              </a:extLst>
            </p:cNvPr>
            <p:cNvGrpSpPr/>
            <p:nvPr/>
          </p:nvGrpSpPr>
          <p:grpSpPr>
            <a:xfrm>
              <a:off x="1109103" y="3003753"/>
              <a:ext cx="673607" cy="721325"/>
              <a:chOff x="3862349" y="1871209"/>
              <a:chExt cx="914400" cy="91440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72ADDF7-667B-465E-817A-C16B9BA3D9DE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5" name="Graphic 114" descr="Monitor">
                <a:extLst>
                  <a:ext uri="{FF2B5EF4-FFF2-40B4-BE49-F238E27FC236}">
                    <a16:creationId xmlns:a16="http://schemas.microsoft.com/office/drawing/2014/main" id="{B816D435-39C1-4C08-B628-6DA5BAE8D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6" name="Picture 15" descr="A drawing of a face&#10;&#10;Description automatically generated">
              <a:extLst>
                <a:ext uri="{FF2B5EF4-FFF2-40B4-BE49-F238E27FC236}">
                  <a16:creationId xmlns:a16="http://schemas.microsoft.com/office/drawing/2014/main" id="{1490296D-4A9D-4ADA-AEA9-69879EDB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89" y="3335625"/>
              <a:ext cx="248342" cy="143636"/>
            </a:xfrm>
            <a:prstGeom prst="rect">
              <a:avLst/>
            </a:prstGeom>
          </p:spPr>
        </p:pic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8746746-A45A-432B-A432-5E264932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212" y="3160790"/>
              <a:ext cx="254795" cy="143636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E2F6052B-A612-48A0-8713-E101712D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611" y="3153491"/>
              <a:ext cx="168101" cy="150237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282DA4E3-E710-490B-A052-900F91AC9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361" y="3328758"/>
              <a:ext cx="154360" cy="15096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72642D-2B54-41A2-934B-7D017001E618}"/>
              </a:ext>
            </a:extLst>
          </p:cNvPr>
          <p:cNvGrpSpPr/>
          <p:nvPr/>
        </p:nvGrpSpPr>
        <p:grpSpPr>
          <a:xfrm>
            <a:off x="6455441" y="2106403"/>
            <a:ext cx="273268" cy="250373"/>
            <a:chOff x="7266634" y="3765237"/>
            <a:chExt cx="364357" cy="333831"/>
          </a:xfrm>
        </p:grpSpPr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49FD5024-F5D6-4E55-A47C-6F767F8086F6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E19196F-BFA3-4E8A-9151-C282BFD24002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E19196F-BFA3-4E8A-9151-C282BFD24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ACB2FFE-3C81-42C6-9A44-62A560058A28}"/>
              </a:ext>
            </a:extLst>
          </p:cNvPr>
          <p:cNvGrpSpPr/>
          <p:nvPr/>
        </p:nvGrpSpPr>
        <p:grpSpPr>
          <a:xfrm>
            <a:off x="6478590" y="2099415"/>
            <a:ext cx="273268" cy="250373"/>
            <a:chOff x="7266634" y="3765237"/>
            <a:chExt cx="364357" cy="333831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C3F9A857-B2F2-4E91-9B67-38532EC7B745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79D2003-CB3E-4CCC-BC27-F06E93C1CAF6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79D2003-CB3E-4CCC-BC27-F06E93C1C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CCBDD4D-A9A8-4032-AE74-4776090B6AA2}"/>
              </a:ext>
            </a:extLst>
          </p:cNvPr>
          <p:cNvGrpSpPr/>
          <p:nvPr/>
        </p:nvGrpSpPr>
        <p:grpSpPr>
          <a:xfrm>
            <a:off x="6470287" y="2094530"/>
            <a:ext cx="273268" cy="250373"/>
            <a:chOff x="7266634" y="3765237"/>
            <a:chExt cx="364357" cy="333831"/>
          </a:xfrm>
        </p:grpSpPr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329F8611-F5F9-4B4D-9528-871E7631814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F3FABB9-1878-4485-A372-50F72E6EB139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F3FABB9-1878-4485-A372-50F72E6E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1FF63B3-878E-46AC-B485-A3617519E022}"/>
              </a:ext>
            </a:extLst>
          </p:cNvPr>
          <p:cNvGrpSpPr/>
          <p:nvPr/>
        </p:nvGrpSpPr>
        <p:grpSpPr>
          <a:xfrm>
            <a:off x="6458276" y="2100487"/>
            <a:ext cx="273268" cy="250373"/>
            <a:chOff x="7266634" y="3765237"/>
            <a:chExt cx="364357" cy="333831"/>
          </a:xfrm>
        </p:grpSpPr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C36B738C-113A-43FF-863F-5CAECC0A0243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812D02E-DC72-42B4-8562-5FD50FA4213D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812D02E-DC72-42B4-8562-5FD50FA42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062D030-97DC-4B33-8C7C-899CE3EFD481}"/>
              </a:ext>
            </a:extLst>
          </p:cNvPr>
          <p:cNvGrpSpPr/>
          <p:nvPr/>
        </p:nvGrpSpPr>
        <p:grpSpPr>
          <a:xfrm>
            <a:off x="6440595" y="2107641"/>
            <a:ext cx="273268" cy="250373"/>
            <a:chOff x="7266634" y="3765237"/>
            <a:chExt cx="364357" cy="333831"/>
          </a:xfrm>
        </p:grpSpPr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5A853E64-71DB-456F-BC69-19F35927A920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47DF231-F1B2-41E9-95F8-AB3CA936DCC8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47DF231-F1B2-41E9-95F8-AB3CA936D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1A46598-0CB9-4907-8674-219D269FBBF1}"/>
              </a:ext>
            </a:extLst>
          </p:cNvPr>
          <p:cNvGrpSpPr/>
          <p:nvPr/>
        </p:nvGrpSpPr>
        <p:grpSpPr>
          <a:xfrm>
            <a:off x="6452606" y="2102875"/>
            <a:ext cx="273268" cy="250373"/>
            <a:chOff x="7266634" y="3765237"/>
            <a:chExt cx="364357" cy="333831"/>
          </a:xfrm>
        </p:grpSpPr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544776B2-6386-408B-9B28-10A20C887E4B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415EFD3-B300-4BD7-B1EB-A679AAA50557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415EFD3-B300-4BD7-B1EB-A679AAA50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C2C68EE-E3B2-4061-8E61-C617E45D0AA1}"/>
              </a:ext>
            </a:extLst>
          </p:cNvPr>
          <p:cNvGrpSpPr/>
          <p:nvPr/>
        </p:nvGrpSpPr>
        <p:grpSpPr>
          <a:xfrm>
            <a:off x="6458275" y="2107000"/>
            <a:ext cx="273268" cy="250373"/>
            <a:chOff x="7266634" y="3765237"/>
            <a:chExt cx="364357" cy="333831"/>
          </a:xfrm>
        </p:grpSpPr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DA5AD6AF-B6D0-4D4C-8786-452CA856ECBD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56D54AE-DC4A-4DB0-A656-2F33C49D17AA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56D54AE-DC4A-4DB0-A656-2F33C49D1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8DE2E0A-AE18-4C96-94B9-520C845941B5}"/>
              </a:ext>
            </a:extLst>
          </p:cNvPr>
          <p:cNvGrpSpPr/>
          <p:nvPr/>
        </p:nvGrpSpPr>
        <p:grpSpPr>
          <a:xfrm>
            <a:off x="7713359" y="3087027"/>
            <a:ext cx="289498" cy="394181"/>
            <a:chOff x="455724" y="4910760"/>
            <a:chExt cx="443347" cy="638858"/>
          </a:xfrm>
        </p:grpSpPr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3AC80CF7-64E2-4314-BCAD-5B396424DED1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7CB2307-B4B8-410D-91F5-D86737A4A29C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7CB2307-B4B8-410D-91F5-D86737A4A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7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D3895B4-A65A-45D5-B463-A1FF02B730FF}"/>
              </a:ext>
            </a:extLst>
          </p:cNvPr>
          <p:cNvGrpSpPr/>
          <p:nvPr/>
        </p:nvGrpSpPr>
        <p:grpSpPr>
          <a:xfrm>
            <a:off x="7719196" y="3093513"/>
            <a:ext cx="289498" cy="394181"/>
            <a:chOff x="455724" y="4910760"/>
            <a:chExt cx="443347" cy="638858"/>
          </a:xfrm>
        </p:grpSpPr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3776582D-799C-4A13-8970-5524025D18FB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201FCEFF-4EA5-4DA4-AA27-72D9009A8797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201FCEFF-4EA5-4DA4-AA27-72D9009A8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23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D9042D5-35F1-4B76-AA55-E9CEEA7D2628}"/>
              </a:ext>
            </a:extLst>
          </p:cNvPr>
          <p:cNvGrpSpPr/>
          <p:nvPr/>
        </p:nvGrpSpPr>
        <p:grpSpPr>
          <a:xfrm>
            <a:off x="7618898" y="2817504"/>
            <a:ext cx="659289" cy="730043"/>
            <a:chOff x="10099441" y="3854395"/>
            <a:chExt cx="879052" cy="1056643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76640AA-BED7-43C1-904B-66F926D1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92494" y="3854395"/>
              <a:ext cx="385999" cy="522617"/>
            </a:xfrm>
            <a:prstGeom prst="rect">
              <a:avLst/>
            </a:prstGeom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6E0D6FE-BF35-46B2-A079-D2B874F5C3B4}"/>
                </a:ext>
              </a:extLst>
            </p:cNvPr>
            <p:cNvGrpSpPr/>
            <p:nvPr/>
          </p:nvGrpSpPr>
          <p:grpSpPr>
            <a:xfrm>
              <a:off x="10099441" y="4078478"/>
              <a:ext cx="749737" cy="832560"/>
              <a:chOff x="3862349" y="1871209"/>
              <a:chExt cx="914400" cy="9144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78A2A01-9034-4D33-A34A-ADE6E6A1F770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52" name="Graphic 151" descr="Monitor">
                <a:extLst>
                  <a:ext uri="{FF2B5EF4-FFF2-40B4-BE49-F238E27FC236}">
                    <a16:creationId xmlns:a16="http://schemas.microsoft.com/office/drawing/2014/main" id="{8ADA8BF8-53CF-4FAB-B38D-8DDA25983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7" name="Picture 16" descr="Flag of Europe - Wikipedia">
              <a:extLst>
                <a:ext uri="{FF2B5EF4-FFF2-40B4-BE49-F238E27FC236}">
                  <a16:creationId xmlns:a16="http://schemas.microsoft.com/office/drawing/2014/main" id="{D768B610-BFC4-41F4-B43C-7E1B28D50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5104" y="4232753"/>
              <a:ext cx="537107" cy="419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5AB15C2-5922-4751-BC51-A5E04D021885}"/>
              </a:ext>
            </a:extLst>
          </p:cNvPr>
          <p:cNvGrpSpPr/>
          <p:nvPr/>
        </p:nvGrpSpPr>
        <p:grpSpPr>
          <a:xfrm>
            <a:off x="7358248" y="3802424"/>
            <a:ext cx="277748" cy="256400"/>
            <a:chOff x="343569" y="4376480"/>
            <a:chExt cx="425354" cy="415554"/>
          </a:xfrm>
        </p:grpSpPr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B0D64BE2-9A01-4195-B6AE-AECF60F3C1AF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F61F32-AE00-4B99-9015-3A57F359A72D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F61F32-AE00-4B99-9015-3A57F359A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25"/>
                  <a:stretch>
                    <a:fillRect r="-424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F5ED422-872A-4EFA-A066-34B4DC31D1E5}"/>
              </a:ext>
            </a:extLst>
          </p:cNvPr>
          <p:cNvGrpSpPr/>
          <p:nvPr/>
        </p:nvGrpSpPr>
        <p:grpSpPr>
          <a:xfrm>
            <a:off x="7352956" y="3809990"/>
            <a:ext cx="277748" cy="256400"/>
            <a:chOff x="343569" y="4376480"/>
            <a:chExt cx="425354" cy="415554"/>
          </a:xfrm>
        </p:grpSpPr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128E6171-7017-4527-B222-01EA698D2EB8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E70104D-2BDF-481A-8AB2-F3D1382642FA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E70104D-2BDF-481A-8AB2-F3D138264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8"/>
                  <a:stretch>
                    <a:fillRect r="-42424"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48AEF1-E659-442E-AC66-74AB08054ABF}"/>
              </a:ext>
            </a:extLst>
          </p:cNvPr>
          <p:cNvGrpSpPr/>
          <p:nvPr/>
        </p:nvGrpSpPr>
        <p:grpSpPr>
          <a:xfrm>
            <a:off x="7221045" y="3548964"/>
            <a:ext cx="562302" cy="695467"/>
            <a:chOff x="9762127" y="4911038"/>
            <a:chExt cx="534617" cy="668297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79B843F-B977-4C67-8579-BE13CF63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99441" y="4911038"/>
              <a:ext cx="197303" cy="267135"/>
            </a:xfrm>
            <a:prstGeom prst="rect">
              <a:avLst/>
            </a:prstGeom>
          </p:spPr>
        </p:pic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8122B5-C853-4F52-92B3-AC9F7B368F1F}"/>
                </a:ext>
              </a:extLst>
            </p:cNvPr>
            <p:cNvGrpSpPr/>
            <p:nvPr/>
          </p:nvGrpSpPr>
          <p:grpSpPr>
            <a:xfrm>
              <a:off x="9762127" y="5041741"/>
              <a:ext cx="495839" cy="537594"/>
              <a:chOff x="3862349" y="1871209"/>
              <a:chExt cx="914400" cy="914400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76F8DC1-ED01-431C-ADA9-A76C6ACEF62A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71" name="Graphic 170" descr="Monitor">
                <a:extLst>
                  <a:ext uri="{FF2B5EF4-FFF2-40B4-BE49-F238E27FC236}">
                    <a16:creationId xmlns:a16="http://schemas.microsoft.com/office/drawing/2014/main" id="{AD710346-6558-4966-9C63-F0475FEC3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3" name="Picture 18" descr="Italian Flag by Flags | DecalGirl">
              <a:extLst>
                <a:ext uri="{FF2B5EF4-FFF2-40B4-BE49-F238E27FC236}">
                  <a16:creationId xmlns:a16="http://schemas.microsoft.com/office/drawing/2014/main" id="{0588804D-CD4F-4967-A600-D2D29D79C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872" y="5145549"/>
              <a:ext cx="353230" cy="26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137CD3D-BC8F-4694-B5B5-3A5FF052D99C}"/>
              </a:ext>
            </a:extLst>
          </p:cNvPr>
          <p:cNvGrpSpPr/>
          <p:nvPr/>
        </p:nvGrpSpPr>
        <p:grpSpPr>
          <a:xfrm>
            <a:off x="7007969" y="3103029"/>
            <a:ext cx="297647" cy="258863"/>
            <a:chOff x="443243" y="4910760"/>
            <a:chExt cx="455828" cy="419546"/>
          </a:xfrm>
        </p:grpSpPr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FFA75549-FC44-4EA9-8D49-A92CB9C0B3E3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7BB64337-A81B-48C3-912D-8672070CE4AD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7BB64337-A81B-48C3-912D-8672070CE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27"/>
                  <a:stretch>
                    <a:fillRect r="-71875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C184808-8E2B-4FDB-8F73-98AD1CC6DDB4}"/>
              </a:ext>
            </a:extLst>
          </p:cNvPr>
          <p:cNvGrpSpPr/>
          <p:nvPr/>
        </p:nvGrpSpPr>
        <p:grpSpPr>
          <a:xfrm>
            <a:off x="7011877" y="3103030"/>
            <a:ext cx="297647" cy="258863"/>
            <a:chOff x="443243" y="4910760"/>
            <a:chExt cx="455828" cy="419546"/>
          </a:xfrm>
        </p:grpSpPr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51C0A33E-8292-4D58-816F-83C9B271E6A6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C3F76EB-5AF7-4AFA-B4AD-C387FDF60DB4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C3F76EB-5AF7-4AFA-B4AD-C387FDF60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6"/>
                  <a:stretch>
                    <a:fillRect r="-69697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41A076-FF53-49FA-8E92-96987697E261}"/>
              </a:ext>
            </a:extLst>
          </p:cNvPr>
          <p:cNvGrpSpPr/>
          <p:nvPr/>
        </p:nvGrpSpPr>
        <p:grpSpPr>
          <a:xfrm>
            <a:off x="6906035" y="2850927"/>
            <a:ext cx="546452" cy="691916"/>
            <a:chOff x="9450405" y="3874299"/>
            <a:chExt cx="534617" cy="668297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8767BEF-0B5B-4C98-8A87-43D191B4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87719" y="3874299"/>
              <a:ext cx="197303" cy="267135"/>
            </a:xfrm>
            <a:prstGeom prst="rect">
              <a:avLst/>
            </a:prstGeom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BA7D755-C22B-4D2B-B586-5ECD5716F5BF}"/>
                </a:ext>
              </a:extLst>
            </p:cNvPr>
            <p:cNvGrpSpPr/>
            <p:nvPr/>
          </p:nvGrpSpPr>
          <p:grpSpPr>
            <a:xfrm>
              <a:off x="9450405" y="4005002"/>
              <a:ext cx="495839" cy="537594"/>
              <a:chOff x="3862349" y="1871209"/>
              <a:chExt cx="914400" cy="91440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455EB19-5FF2-4AA6-B1B2-FB16765B291D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49" name="Graphic 148" descr="Monitor">
                <a:extLst>
                  <a:ext uri="{FF2B5EF4-FFF2-40B4-BE49-F238E27FC236}">
                    <a16:creationId xmlns:a16="http://schemas.microsoft.com/office/drawing/2014/main" id="{D081FA0C-38DC-489A-9628-5731B8FA7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5" name="Picture 20" descr="Flag of The Netherlands - Netherlands Tourism">
              <a:extLst>
                <a:ext uri="{FF2B5EF4-FFF2-40B4-BE49-F238E27FC236}">
                  <a16:creationId xmlns:a16="http://schemas.microsoft.com/office/drawing/2014/main" id="{43F7CB1F-E49B-4358-98FB-A49BD2AEE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3457" y="4115704"/>
              <a:ext cx="354776" cy="25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0587DF4-D381-4613-A826-90F359A4056C}"/>
              </a:ext>
            </a:extLst>
          </p:cNvPr>
          <p:cNvGrpSpPr/>
          <p:nvPr/>
        </p:nvGrpSpPr>
        <p:grpSpPr>
          <a:xfrm>
            <a:off x="6469888" y="2119699"/>
            <a:ext cx="273268" cy="250373"/>
            <a:chOff x="7266634" y="3765237"/>
            <a:chExt cx="364357" cy="333831"/>
          </a:xfrm>
        </p:grpSpPr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8B2FAE8B-5C70-481B-8A13-7F78322F7F69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0198862-657F-4938-B733-0E0810F793D6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0198862-657F-4938-B733-0E0810F79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FDBFC4-F27C-4CA6-9CD3-26A739EF2529}"/>
              </a:ext>
            </a:extLst>
          </p:cNvPr>
          <p:cNvGrpSpPr/>
          <p:nvPr/>
        </p:nvGrpSpPr>
        <p:grpSpPr>
          <a:xfrm>
            <a:off x="6098064" y="1760227"/>
            <a:ext cx="743648" cy="697913"/>
            <a:chOff x="7440279" y="3546006"/>
            <a:chExt cx="1586723" cy="1579428"/>
          </a:xfrm>
        </p:grpSpPr>
        <p:pic>
          <p:nvPicPr>
            <p:cNvPr id="3" name="Picture 14" descr="https://static.thenounproject.com/png/176208-200.png">
              <a:extLst>
                <a:ext uri="{FF2B5EF4-FFF2-40B4-BE49-F238E27FC236}">
                  <a16:creationId xmlns:a16="http://schemas.microsoft.com/office/drawing/2014/main" id="{6E933094-4F19-48C4-90DD-EE6F1846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0279" y="3546006"/>
              <a:ext cx="1543970" cy="154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F2BB8-C6EE-4CFB-B2E6-7A2B0FA0A8ED}"/>
                </a:ext>
              </a:extLst>
            </p:cNvPr>
            <p:cNvSpPr/>
            <p:nvPr/>
          </p:nvSpPr>
          <p:spPr>
            <a:xfrm>
              <a:off x="7950606" y="4170019"/>
              <a:ext cx="1076396" cy="95541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B7A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9" name="Picture 2" descr="Image result for docker icon">
              <a:extLst>
                <a:ext uri="{FF2B5EF4-FFF2-40B4-BE49-F238E27FC236}">
                  <a16:creationId xmlns:a16="http://schemas.microsoft.com/office/drawing/2014/main" id="{91AC9DF5-598F-48D0-875F-17A13C85B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7" b="13776"/>
            <a:stretch/>
          </p:blipFill>
          <p:spPr bwMode="auto">
            <a:xfrm>
              <a:off x="8204060" y="4397269"/>
              <a:ext cx="640829" cy="48161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2BE8FA0-BC93-4585-AC64-4614C1FBC895}"/>
              </a:ext>
            </a:extLst>
          </p:cNvPr>
          <p:cNvGrpSpPr/>
          <p:nvPr/>
        </p:nvGrpSpPr>
        <p:grpSpPr>
          <a:xfrm>
            <a:off x="5414336" y="2484443"/>
            <a:ext cx="373974" cy="277995"/>
            <a:chOff x="7194569" y="3095712"/>
            <a:chExt cx="498632" cy="370660"/>
          </a:xfrm>
        </p:grpSpPr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1350517C-4A39-4B92-BD0F-2DFE6A536C24}"/>
                </a:ext>
              </a:extLst>
            </p:cNvPr>
            <p:cNvSpPr/>
            <p:nvPr/>
          </p:nvSpPr>
          <p:spPr>
            <a:xfrm>
              <a:off x="7239902" y="3095712"/>
              <a:ext cx="453299" cy="37066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1C7E857-116B-4DA5-9138-D74D7242FE03}"/>
                    </a:ext>
                  </a:extLst>
                </p:cNvPr>
                <p:cNvSpPr txBox="1"/>
                <p:nvPr/>
              </p:nvSpPr>
              <p:spPr>
                <a:xfrm>
                  <a:off x="7194569" y="3142543"/>
                  <a:ext cx="363859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𝐺𝐿𝑀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1C7E857-116B-4DA5-9138-D74D7242F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569" y="3142543"/>
                  <a:ext cx="363859" cy="307776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773144F-0058-4EC9-95AE-EE888543EB9A}"/>
              </a:ext>
            </a:extLst>
          </p:cNvPr>
          <p:cNvGrpSpPr/>
          <p:nvPr/>
        </p:nvGrpSpPr>
        <p:grpSpPr>
          <a:xfrm>
            <a:off x="5494722" y="2494918"/>
            <a:ext cx="273268" cy="250373"/>
            <a:chOff x="7266634" y="3765237"/>
            <a:chExt cx="364357" cy="333831"/>
          </a:xfrm>
        </p:grpSpPr>
        <p:sp>
          <p:nvSpPr>
            <p:cNvPr id="216" name="Flowchart: Connector 215">
              <a:extLst>
                <a:ext uri="{FF2B5EF4-FFF2-40B4-BE49-F238E27FC236}">
                  <a16:creationId xmlns:a16="http://schemas.microsoft.com/office/drawing/2014/main" id="{C704173A-6C79-4D7F-A8D4-37B34ADFBEC3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073574-8860-4D97-9A24-9929FEEBB36B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073574-8860-4D97-9A24-9929FEEBB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7BF91-1A47-4824-8A30-2BF679373832}"/>
              </a:ext>
            </a:extLst>
          </p:cNvPr>
          <p:cNvGrpSpPr/>
          <p:nvPr/>
        </p:nvGrpSpPr>
        <p:grpSpPr>
          <a:xfrm>
            <a:off x="4912179" y="2173080"/>
            <a:ext cx="999402" cy="797341"/>
            <a:chOff x="6858679" y="3778202"/>
            <a:chExt cx="1102896" cy="79703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45745925-1ECB-47B1-B932-F7CCA6FAED21}"/>
                </a:ext>
              </a:extLst>
            </p:cNvPr>
            <p:cNvGrpSpPr/>
            <p:nvPr/>
          </p:nvGrpSpPr>
          <p:grpSpPr>
            <a:xfrm>
              <a:off x="6858679" y="3778202"/>
              <a:ext cx="1102896" cy="797035"/>
              <a:chOff x="6576511" y="4313185"/>
              <a:chExt cx="1337692" cy="1061970"/>
            </a:xfrm>
          </p:grpSpPr>
          <p:pic>
            <p:nvPicPr>
              <p:cNvPr id="133" name="Picture 2" descr="https://static.thenounproject.com/png/770801-200.png">
                <a:extLst>
                  <a:ext uri="{FF2B5EF4-FFF2-40B4-BE49-F238E27FC236}">
                    <a16:creationId xmlns:a16="http://schemas.microsoft.com/office/drawing/2014/main" id="{23BBD0CE-2D98-48CC-A034-FDB5C9DAEA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6511" y="4313185"/>
                <a:ext cx="793590" cy="79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2130E1C-6746-486B-B474-A29390DBCFA7}"/>
                  </a:ext>
                </a:extLst>
              </p:cNvPr>
              <p:cNvGrpSpPr/>
              <p:nvPr/>
            </p:nvGrpSpPr>
            <p:grpSpPr>
              <a:xfrm>
                <a:off x="7169561" y="4542595"/>
                <a:ext cx="744642" cy="832560"/>
                <a:chOff x="3872692" y="1871209"/>
                <a:chExt cx="914400" cy="91440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A0CD4C7-DC2F-4263-ADF9-C46F7257DB2F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36" name="Graphic 135" descr="Monitor">
                  <a:extLst>
                    <a:ext uri="{FF2B5EF4-FFF2-40B4-BE49-F238E27FC236}">
                      <a16:creationId xmlns:a16="http://schemas.microsoft.com/office/drawing/2014/main" id="{8B97B1D7-3480-4BDE-AB6C-68BCB2432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2692" y="1871209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8" name="Picture 67" descr="A close up of a sign&#10;&#10;Description automatically generated">
              <a:extLst>
                <a:ext uri="{FF2B5EF4-FFF2-40B4-BE49-F238E27FC236}">
                  <a16:creationId xmlns:a16="http://schemas.microsoft.com/office/drawing/2014/main" id="{74E4A6BD-AF03-4D63-9F0B-56F5F5527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123" y="4120492"/>
              <a:ext cx="356417" cy="201672"/>
            </a:xfrm>
            <a:prstGeom prst="rect">
              <a:avLst/>
            </a:prstGeom>
          </p:spPr>
        </p:pic>
      </p:grpSp>
      <p:pic>
        <p:nvPicPr>
          <p:cNvPr id="41" name="Picture 40" descr="Table&#10;&#10;Description automatically generated">
            <a:extLst>
              <a:ext uri="{FF2B5EF4-FFF2-40B4-BE49-F238E27FC236}">
                <a16:creationId xmlns:a16="http://schemas.microsoft.com/office/drawing/2014/main" id="{89A20EC2-C0DB-48EE-88D5-F9C44DA9EC26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13" y="1285860"/>
            <a:ext cx="2046817" cy="2556560"/>
          </a:xfrm>
          <a:prstGeom prst="rect">
            <a:avLst/>
          </a:prstGeom>
        </p:spPr>
      </p:pic>
      <p:pic>
        <p:nvPicPr>
          <p:cNvPr id="220" name="Picture 219" descr="Table&#10;&#10;Description automatically generated">
            <a:extLst>
              <a:ext uri="{FF2B5EF4-FFF2-40B4-BE49-F238E27FC236}">
                <a16:creationId xmlns:a16="http://schemas.microsoft.com/office/drawing/2014/main" id="{F48A001C-825D-43F7-A394-964AE4564D9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66" y="1221766"/>
            <a:ext cx="2046817" cy="25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0.26263 -0.1210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606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21146 -0.0798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347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 0.0199 L -0.18893 -0.047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307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0.23867 -0.1835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88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19153 -0.1981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960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-0.23867 -0.2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1166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18541 -0.2548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-1275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11172 -0.1784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89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-0.12917 -0.1210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606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14011 -0.1800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891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13463 -0.3280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1611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21472 -0.2627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-1314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16041 -0.2548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-124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25612 -0.3011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1506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21471 -0.217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-1057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17331 -0.1796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-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6888 -0.2085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1044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20169 -0.2930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14661 0.0127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11029 -0.0773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8"/>
                                            </p:cond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06315 0.2037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9922 0.3351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3"/>
                                            </p:cond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3906 0.19514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5"/>
                                            </p:cond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00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06315 -0.2037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10046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13529 -0.19329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9922 -0.34028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315 0.2037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5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09922 0.33518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7"/>
                                            </p:cond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13907 0.19514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0"/>
                            </p:stCondLst>
                            <p:childTnLst>
                              <p:par>
                                <p:cTn id="2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3529 -0.19329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09922 -0.34028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1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4"/>
                                            </p:cond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6315 -0.20371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6"/>
                                            </p:cond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6315 0.203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9"/>
                                            </p:cond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09922 0.33518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1"/>
                                            </p:cond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13906 0.19514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3"/>
                                            </p:cond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13529 -0.19329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3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09922 -0.34028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1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5"/>
                                            </p:cond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6315 -0.20371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7"/>
                                            </p:cond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10313 0.07338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365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2"/>
                                            </p:cond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7382 -0.05347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00"/>
                            </p:stCondLst>
                            <p:childTnLst>
                              <p:par>
                                <p:cTn id="2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pen questions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n-AU" sz="2800" dirty="0">
                <a:solidFill>
                  <a:schemeClr val="tx2"/>
                </a:solidFill>
              </a:rPr>
              <a:t>Current FL - o</a:t>
            </a:r>
            <a:r>
              <a:rPr sz="2800" dirty="0">
                <a:solidFill>
                  <a:schemeClr val="tx2"/>
                </a:solidFill>
              </a:rPr>
              <a:t>pen question </a:t>
            </a:r>
          </a:p>
        </p:txBody>
      </p:sp>
      <p:sp>
        <p:nvSpPr>
          <p:cNvPr id="160" name="Limited types of models possible…"/>
          <p:cNvSpPr txBox="1">
            <a:spLocks noGrp="1"/>
          </p:cNvSpPr>
          <p:nvPr>
            <p:ph type="body" idx="1"/>
          </p:nvPr>
        </p:nvSpPr>
        <p:spPr>
          <a:xfrm>
            <a:off x="345474" y="1131730"/>
            <a:ext cx="5444423" cy="23062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Currently, only l</a:t>
            </a:r>
            <a:r>
              <a:rPr sz="1600" dirty="0" err="1"/>
              <a:t>imited</a:t>
            </a:r>
            <a:r>
              <a:rPr sz="1600" dirty="0"/>
              <a:t> types of models</a:t>
            </a:r>
            <a:r>
              <a:rPr lang="en-AU" sz="1600" dirty="0"/>
              <a:t> are</a:t>
            </a:r>
            <a:r>
              <a:rPr sz="1600" dirty="0"/>
              <a:t> possible</a:t>
            </a:r>
            <a:r>
              <a:rPr lang="en-AU" sz="1600" dirty="0"/>
              <a:t>.</a:t>
            </a:r>
            <a:r>
              <a:rPr sz="1600" dirty="0"/>
              <a:t> </a:t>
            </a:r>
            <a:br>
              <a:rPr lang="en-AU" sz="1600" dirty="0"/>
            </a:br>
            <a:r>
              <a:rPr sz="1600" dirty="0"/>
              <a:t>Common models currently include</a:t>
            </a:r>
            <a:r>
              <a:rPr lang="en-AU" sz="1600" dirty="0"/>
              <a:t>:</a:t>
            </a:r>
          </a:p>
          <a:p>
            <a:pPr lvl="1"/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GLMs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AU" sz="1600" b="1" dirty="0">
                <a:solidFill>
                  <a:schemeClr val="accent6">
                    <a:lumMod val="75000"/>
                  </a:schemeClr>
                </a:solidFill>
              </a:rPr>
              <a:t>Ga</a:t>
            </a:r>
            <a:r>
              <a:rPr sz="1600" b="1" dirty="0" err="1">
                <a:solidFill>
                  <a:schemeClr val="accent6">
                    <a:lumMod val="75000"/>
                  </a:schemeClr>
                </a:solidFill>
              </a:rPr>
              <a:t>ussian</a:t>
            </a:r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 processes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AU" sz="16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sz="1600" b="1" dirty="0" err="1">
                <a:solidFill>
                  <a:schemeClr val="accent6">
                    <a:lumMod val="75000"/>
                  </a:schemeClr>
                </a:solidFill>
              </a:rPr>
              <a:t>eural</a:t>
            </a:r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 nets 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sz="1600" dirty="0"/>
              <a:t>N</a:t>
            </a:r>
            <a:r>
              <a:rPr sz="1600" dirty="0"/>
              <a:t>one of these models naturally have silo-specific variables.</a:t>
            </a:r>
          </a:p>
        </p:txBody>
      </p:sp>
      <p:pic>
        <p:nvPicPr>
          <p:cNvPr id="161" name="Plate1.pdf" descr="Plate1.pdf"/>
          <p:cNvPicPr>
            <a:picLocks noChangeAspect="1"/>
          </p:cNvPicPr>
          <p:nvPr/>
        </p:nvPicPr>
        <p:blipFill rotWithShape="1">
          <a:blip r:embed="rId2"/>
          <a:srcRect l="41924" b="5365"/>
          <a:stretch/>
        </p:blipFill>
        <p:spPr>
          <a:xfrm>
            <a:off x="6076316" y="1592717"/>
            <a:ext cx="1903887" cy="174527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e.g., distributed MCMC methods, Laplace approximations for GLMs, FedSOUL algorithm"/>
          <p:cNvSpPr txBox="1"/>
          <p:nvPr/>
        </p:nvSpPr>
        <p:spPr>
          <a:xfrm>
            <a:off x="5797044" y="445929"/>
            <a:ext cx="3232308" cy="45397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200"/>
            </a:lvl1pPr>
          </a:lstStyle>
          <a:p>
            <a:r>
              <a:rPr lang="en-AU" sz="1200" dirty="0"/>
              <a:t>  </a:t>
            </a:r>
            <a:r>
              <a:rPr sz="1350" dirty="0">
                <a:solidFill>
                  <a:srgbClr val="7030A0"/>
                </a:solidFill>
              </a:rPr>
              <a:t>e.g., distributed MCMC methods, </a:t>
            </a:r>
            <a:br>
              <a:rPr lang="en-AU" sz="1350" dirty="0">
                <a:solidFill>
                  <a:srgbClr val="7030A0"/>
                </a:solidFill>
              </a:rPr>
            </a:br>
            <a:r>
              <a:rPr lang="en-AU" sz="1350" dirty="0">
                <a:solidFill>
                  <a:srgbClr val="7030A0"/>
                </a:solidFill>
              </a:rPr>
              <a:t>           </a:t>
            </a:r>
            <a:r>
              <a:rPr sz="1350" dirty="0">
                <a:solidFill>
                  <a:srgbClr val="7030A0"/>
                </a:solidFill>
              </a:rPr>
              <a:t>Laplace approximations for</a:t>
            </a:r>
            <a:r>
              <a:rPr lang="en-AU" sz="1350" dirty="0">
                <a:solidFill>
                  <a:srgbClr val="7030A0"/>
                </a:solidFill>
              </a:rPr>
              <a:t> </a:t>
            </a:r>
            <a:r>
              <a:rPr sz="1350" dirty="0">
                <a:solidFill>
                  <a:srgbClr val="7030A0"/>
                </a:solidFill>
              </a:rPr>
              <a:t>GLMs</a:t>
            </a:r>
          </a:p>
        </p:txBody>
      </p:sp>
      <p:sp>
        <p:nvSpPr>
          <p:cNvPr id="163" name="e.g., MLE estimation of GLMs, training of neural nets via FedAvg"/>
          <p:cNvSpPr txBox="1"/>
          <p:nvPr/>
        </p:nvSpPr>
        <p:spPr>
          <a:xfrm>
            <a:off x="6228184" y="4076463"/>
            <a:ext cx="2801167" cy="463589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13" tIns="23813" rIns="23813" bIns="23813" anchor="ctr">
            <a:spAutoFit/>
          </a:bodyPr>
          <a:lstStyle>
            <a:lvl1pPr>
              <a:defRPr sz="3200"/>
            </a:lvl1pPr>
          </a:lstStyle>
          <a:p>
            <a:r>
              <a:rPr lang="en-AU" sz="1200" dirty="0"/>
              <a:t>     </a:t>
            </a:r>
            <a:r>
              <a:rPr sz="1350" dirty="0">
                <a:solidFill>
                  <a:srgbClr val="7030A0"/>
                </a:solidFill>
              </a:rPr>
              <a:t>e.g., MLE estimation of GLMs, </a:t>
            </a:r>
            <a:br>
              <a:rPr lang="en-AU" sz="1350" dirty="0">
                <a:solidFill>
                  <a:srgbClr val="7030A0"/>
                </a:solidFill>
              </a:rPr>
            </a:br>
            <a:r>
              <a:rPr lang="en-AU" sz="1350" dirty="0">
                <a:solidFill>
                  <a:srgbClr val="7030A0"/>
                </a:solidFill>
              </a:rPr>
              <a:t>     t</a:t>
            </a:r>
            <a:r>
              <a:rPr sz="1350" dirty="0">
                <a:solidFill>
                  <a:srgbClr val="7030A0"/>
                </a:solidFill>
              </a:rPr>
              <a:t>raining of neural nets</a:t>
            </a:r>
          </a:p>
        </p:txBody>
      </p:sp>
      <p:sp>
        <p:nvSpPr>
          <p:cNvPr id="164" name="Line"/>
          <p:cNvSpPr/>
          <p:nvPr/>
        </p:nvSpPr>
        <p:spPr>
          <a:xfrm>
            <a:off x="6536531" y="1071580"/>
            <a:ext cx="7145" cy="455576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65" name="Line"/>
          <p:cNvSpPr/>
          <p:nvPr/>
        </p:nvSpPr>
        <p:spPr>
          <a:xfrm flipV="1">
            <a:off x="7555942" y="3380852"/>
            <a:ext cx="16433" cy="560637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133D0-2CC6-92A8-E4FD-54FBF926C079}"/>
              </a:ext>
            </a:extLst>
          </p:cNvPr>
          <p:cNvSpPr txBox="1"/>
          <p:nvPr/>
        </p:nvSpPr>
        <p:spPr>
          <a:xfrm>
            <a:off x="345474" y="3403074"/>
            <a:ext cx="523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F0000"/>
                </a:solidFill>
              </a:rPr>
              <a:t>Can we fit generic structured probabilistic models in the FL setting?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F0000"/>
                </a:solidFill>
              </a:rPr>
              <a:t>Can we accommodate heterogeneous data and partially siloed data?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FL: Hierarchical spatial model (horizontal data)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971D7-722E-31EC-184F-AF8A731D8948}"/>
              </a:ext>
            </a:extLst>
          </p:cNvPr>
          <p:cNvSpPr txBox="1"/>
          <p:nvPr/>
        </p:nvSpPr>
        <p:spPr>
          <a:xfrm>
            <a:off x="182246" y="874315"/>
            <a:ext cx="3204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70C0"/>
                </a:solidFill>
              </a:rPr>
              <a:t>Current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Same parameters for each</a:t>
            </a:r>
            <a:br>
              <a:rPr lang="en-AU" dirty="0"/>
            </a:br>
            <a:r>
              <a:rPr lang="en-AU" dirty="0"/>
              <a:t>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e.g., GLM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F37F1-5E01-0485-085D-928BDD0F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7" r="27811"/>
          <a:stretch/>
        </p:blipFill>
        <p:spPr>
          <a:xfrm>
            <a:off x="2008399" y="1849780"/>
            <a:ext cx="1224136" cy="2622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A67ED6-F8E4-F788-47E8-96D17ED4D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12" b="9384"/>
          <a:stretch/>
        </p:blipFill>
        <p:spPr>
          <a:xfrm>
            <a:off x="6709479" y="1779662"/>
            <a:ext cx="2172825" cy="2402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0CEC3-5AAC-F15E-9B5B-5EC562C8371A}"/>
              </a:ext>
            </a:extLst>
          </p:cNvPr>
          <p:cNvSpPr txBox="1"/>
          <p:nvPr/>
        </p:nvSpPr>
        <p:spPr>
          <a:xfrm>
            <a:off x="3764905" y="867030"/>
            <a:ext cx="365305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AU" dirty="0">
                <a:solidFill>
                  <a:srgbClr val="0070C0"/>
                </a:solidFill>
              </a:rPr>
              <a:t>Our interest: </a:t>
            </a:r>
            <a:br>
              <a:rPr lang="en-AU" dirty="0">
                <a:solidFill>
                  <a:srgbClr val="0070C0"/>
                </a:solidFill>
              </a:rPr>
            </a:br>
            <a:r>
              <a:rPr lang="en-AU" dirty="0">
                <a:solidFill>
                  <a:srgbClr val="0070C0"/>
                </a:solidFill>
              </a:rPr>
              <a:t>Bayesian structured models</a:t>
            </a:r>
            <a:endParaRPr lang="en-AU" dirty="0"/>
          </a:p>
          <a:p>
            <a:pPr>
              <a:spcBef>
                <a:spcPts val="600"/>
              </a:spcBef>
            </a:pPr>
            <a:r>
              <a:rPr lang="en-AU" dirty="0"/>
              <a:t>  </a:t>
            </a:r>
            <a:r>
              <a:rPr lang="en-AU" sz="1600" dirty="0"/>
              <a:t>hierarchical / mixed effects models, </a:t>
            </a:r>
            <a:br>
              <a:rPr lang="en-AU" sz="1600" dirty="0"/>
            </a:br>
            <a:r>
              <a:rPr lang="en-AU" sz="1600" dirty="0"/>
              <a:t>  person or area-level random effects, </a:t>
            </a:r>
            <a:br>
              <a:rPr lang="en-AU" sz="1600" dirty="0"/>
            </a:br>
            <a:r>
              <a:rPr lang="en-AU" sz="1600" dirty="0"/>
              <a:t>  fully or partially pooled regression, </a:t>
            </a:r>
            <a:br>
              <a:rPr lang="en-AU" sz="1600" dirty="0"/>
            </a:br>
            <a:r>
              <a:rPr lang="en-AU" sz="1600" dirty="0"/>
              <a:t>  temporal effects, </a:t>
            </a:r>
            <a:br>
              <a:rPr lang="en-AU" sz="1600" dirty="0"/>
            </a:br>
            <a:r>
              <a:rPr lang="en-AU" sz="1600" dirty="0"/>
              <a:t>  disjoint spatial random effects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FD3F3-4701-FD08-5B5C-FC1D63481EB6}"/>
              </a:ext>
            </a:extLst>
          </p:cNvPr>
          <p:cNvSpPr txBox="1"/>
          <p:nvPr/>
        </p:nvSpPr>
        <p:spPr>
          <a:xfrm>
            <a:off x="3764905" y="4243898"/>
            <a:ext cx="355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AU" dirty="0">
                <a:solidFill>
                  <a:srgbClr val="0070C0"/>
                </a:solidFill>
              </a:rPr>
              <a:t>Estimation:</a:t>
            </a:r>
            <a:r>
              <a:rPr lang="en-AU" dirty="0"/>
              <a:t>  Variational Inference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588E35-BCAF-4EB7-2B55-4CF279578A6C}"/>
              </a:ext>
            </a:extLst>
          </p:cNvPr>
          <p:cNvCxnSpPr/>
          <p:nvPr/>
        </p:nvCxnSpPr>
        <p:spPr>
          <a:xfrm>
            <a:off x="3635896" y="874315"/>
            <a:ext cx="0" cy="3204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7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ayesian Inference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sz="2800" dirty="0">
                <a:solidFill>
                  <a:schemeClr val="tx2"/>
                </a:solidFill>
              </a:rPr>
              <a:t>Bayesian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Bayesian inference is all about finding the posterior distribu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987574"/>
                <a:ext cx="7524662" cy="356424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AU" sz="1600" dirty="0"/>
                  <a:t>Bayesian inference: find the posterior distribution </a:t>
                </a:r>
              </a:p>
              <a:p>
                <a:pPr marL="0" lvl="2" indent="342900">
                  <a:buNone/>
                </a:pPr>
                <a:r>
                  <a:rPr lang="en-AU" sz="1600" dirty="0"/>
                  <a:t>                    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ar-AE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sz="1800" dirty="0"/>
              </a:p>
              <a:p>
                <a:endParaRPr lang="en-AU" sz="1600" dirty="0"/>
              </a:p>
              <a:p>
                <a:r>
                  <a:rPr lang="en-AU" sz="1600" dirty="0"/>
                  <a:t>MCMC schemes often target </a:t>
                </a:r>
              </a:p>
              <a:p>
                <a:pPr marL="0" indent="0">
                  <a:buNone/>
                </a:pPr>
                <a:r>
                  <a:rPr lang="en-AU" sz="1600" dirty="0"/>
                  <a:t>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AU"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800" dirty="0"/>
              </a:p>
              <a:p>
                <a:pPr>
                  <a:buClr>
                    <a:srgbClr val="000000"/>
                  </a:buClr>
                </a:pPr>
                <a:endParaRPr lang="en-AU" sz="1600" dirty="0"/>
              </a:p>
              <a:p>
                <a:pPr>
                  <a:buClr>
                    <a:srgbClr val="000000"/>
                  </a:buClr>
                </a:pPr>
                <a:r>
                  <a:rPr lang="en-AU" sz="1600" dirty="0"/>
                  <a:t>A popular alternative is variational inference: more scalable, fewer likelihood evaluations required</a:t>
                </a:r>
              </a:p>
              <a:p>
                <a:pPr>
                  <a:buClr>
                    <a:srgbClr val="000000"/>
                  </a:buClr>
                </a:pPr>
                <a:endParaRPr lang="en-AU" sz="1600" dirty="0"/>
              </a:p>
              <a:p>
                <a:pPr>
                  <a:buClr>
                    <a:srgbClr val="000000"/>
                  </a:buClr>
                </a:pPr>
                <a:r>
                  <a:rPr lang="en-AU" sz="1600" dirty="0"/>
                  <a:t>Assuming a </a:t>
                </a:r>
                <a:r>
                  <a:rPr lang="en-AU" sz="1600" dirty="0">
                    <a:solidFill>
                      <a:srgbClr val="9C42D1"/>
                    </a:solidFill>
                  </a:rPr>
                  <a:t>parametric form of posterior aids distributed algorithms: </a:t>
                </a:r>
                <a:r>
                  <a:rPr lang="en-AU" sz="1600" dirty="0"/>
                  <a:t>it is easier to deal</a:t>
                </a:r>
                <a:r>
                  <a:rPr lang="en-AU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AU" sz="1600" dirty="0"/>
                  <a:t>with</a:t>
                </a:r>
                <a:r>
                  <a:rPr lang="en-AU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AU" sz="1600" dirty="0">
                    <a:solidFill>
                      <a:srgbClr val="E600D8"/>
                    </a:solidFill>
                  </a:rPr>
                  <a:t>a parametric function</a:t>
                </a:r>
                <a:r>
                  <a:rPr lang="en-AU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AU" sz="1600" dirty="0"/>
                  <a:t>than </a:t>
                </a:r>
                <a:r>
                  <a:rPr lang="en-AU" sz="1600" dirty="0">
                    <a:solidFill>
                      <a:srgbClr val="E600D8"/>
                    </a:solidFill>
                  </a:rPr>
                  <a:t>empirical draws from a function</a:t>
                </a:r>
                <a:r>
                  <a:rPr lang="en-AU" sz="1600" dirty="0">
                    <a:solidFill>
                      <a:srgbClr val="9C42D1"/>
                    </a:solidFill>
                  </a:rPr>
                  <a:t>. </a:t>
                </a:r>
                <a:endParaRPr sz="1600" dirty="0">
                  <a:solidFill>
                    <a:srgbClr val="9C42D1"/>
                  </a:solidFill>
                </a:endParaRPr>
              </a:p>
            </p:txBody>
          </p:sp>
        </mc:Choice>
        <mc:Fallback xmlns="">
          <p:sp>
            <p:nvSpPr>
              <p:cNvPr id="168" name="Bayesian inference is all about finding the posterior distribu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87574"/>
                <a:ext cx="7524662" cy="3564240"/>
              </a:xfrm>
              <a:prstGeom prst="rect">
                <a:avLst/>
              </a:prstGeom>
              <a:blipFill>
                <a:blip r:embed="rId2"/>
                <a:stretch>
                  <a:fillRect l="-324" t="-513" r="-81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ariational inference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sz="2800" dirty="0">
                <a:solidFill>
                  <a:schemeClr val="tx2"/>
                </a:solidFill>
              </a:rPr>
              <a:t>Variational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Choose a parametric approximation,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457200" y="1503506"/>
                <a:ext cx="4583722" cy="318135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sz="1600" dirty="0"/>
                  <a:t>Choose a parametric approximation, </a:t>
                </a:r>
              </a:p>
              <a:p>
                <a:pPr marL="0" lvl="5" indent="857250">
                  <a:buNone/>
                </a:pPr>
                <a:r>
                  <a:rPr sz="16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)≈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00" dirty="0"/>
              </a:p>
              <a:p>
                <a:endParaRPr lang="en-AU" sz="1600" dirty="0"/>
              </a:p>
              <a:p>
                <a:r>
                  <a:rPr sz="1600" dirty="0"/>
                  <a:t>Update variational parameters via gradient descent, </a:t>
                </a:r>
              </a:p>
              <a:p>
                <a:pPr marL="0" indent="0">
                  <a:buNone/>
                </a:pPr>
                <a:r>
                  <a:rPr sz="1600" dirty="0"/>
                  <a:t>                       </a:t>
                </a:r>
                <a14:m>
                  <m:oMath xmlns:m="http://schemas.openxmlformats.org/officeDocument/2006/math"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00" dirty="0"/>
              </a:p>
              <a:p>
                <a:endParaRPr lang="en-AU" sz="1600" dirty="0"/>
              </a:p>
              <a:p>
                <a:r>
                  <a:rPr sz="1600" dirty="0"/>
                  <a:t>The objective function </a:t>
                </a:r>
                <a14:m>
                  <m:oMath xmlns:m="http://schemas.openxmlformats.org/officeDocument/2006/math"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600" dirty="0"/>
                  <a:t> is the lower bound of the evidence, </a:t>
                </a:r>
                <a:endParaRPr sz="1600" dirty="0">
                  <a:solidFill>
                    <a:srgbClr val="E600D8"/>
                  </a:solidFill>
                </a:endParaRPr>
              </a:p>
            </p:txBody>
          </p:sp>
        </mc:Choice>
        <mc:Fallback xmlns="">
          <p:sp>
            <p:nvSpPr>
              <p:cNvPr id="171" name="Choose a parametric approximation,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503506"/>
                <a:ext cx="4583722" cy="3181351"/>
              </a:xfrm>
              <a:prstGeom prst="rect">
                <a:avLst/>
              </a:prstGeom>
              <a:blipFill>
                <a:blip r:embed="rId2"/>
                <a:stretch>
                  <a:fillRect l="-532" t="-5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aussian VI in a nutshell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t>Gaussian VI in a nutshell</a:t>
            </a:r>
          </a:p>
        </p:txBody>
      </p:sp>
      <p:sp>
        <p:nvSpPr>
          <p:cNvPr id="173" name="Shape"/>
          <p:cNvSpPr/>
          <p:nvPr/>
        </p:nvSpPr>
        <p:spPr>
          <a:xfrm>
            <a:off x="5088172" y="688597"/>
            <a:ext cx="3739916" cy="3391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151" extrusionOk="0">
                <a:moveTo>
                  <a:pt x="19409" y="7543"/>
                </a:moveTo>
                <a:cubicBezTo>
                  <a:pt x="18457" y="7203"/>
                  <a:pt x="17540" y="6759"/>
                  <a:pt x="16672" y="6220"/>
                </a:cubicBezTo>
                <a:cubicBezTo>
                  <a:pt x="14428" y="4826"/>
                  <a:pt x="12559" y="2830"/>
                  <a:pt x="11249" y="427"/>
                </a:cubicBezTo>
                <a:cubicBezTo>
                  <a:pt x="9453" y="-187"/>
                  <a:pt x="7517" y="-138"/>
                  <a:pt x="5751" y="567"/>
                </a:cubicBezTo>
                <a:cubicBezTo>
                  <a:pt x="3758" y="1362"/>
                  <a:pt x="2116" y="2932"/>
                  <a:pt x="1151" y="4966"/>
                </a:cubicBezTo>
                <a:cubicBezTo>
                  <a:pt x="483" y="6737"/>
                  <a:pt x="100" y="8616"/>
                  <a:pt x="17" y="10525"/>
                </a:cubicBezTo>
                <a:cubicBezTo>
                  <a:pt x="-74" y="12636"/>
                  <a:pt x="204" y="14746"/>
                  <a:pt x="837" y="16747"/>
                </a:cubicBezTo>
                <a:cubicBezTo>
                  <a:pt x="3116" y="18854"/>
                  <a:pt x="5877" y="20272"/>
                  <a:pt x="8836" y="20854"/>
                </a:cubicBezTo>
                <a:cubicBezTo>
                  <a:pt x="11677" y="21413"/>
                  <a:pt x="14605" y="21181"/>
                  <a:pt x="17340" y="20181"/>
                </a:cubicBezTo>
                <a:cubicBezTo>
                  <a:pt x="19457" y="18913"/>
                  <a:pt x="20896" y="16651"/>
                  <a:pt x="21225" y="14073"/>
                </a:cubicBezTo>
                <a:cubicBezTo>
                  <a:pt x="21526" y="11717"/>
                  <a:pt x="20864" y="9336"/>
                  <a:pt x="19409" y="7543"/>
                </a:cubicBezTo>
                <a:close/>
              </a:path>
            </a:pathLst>
          </a:custGeom>
          <a:solidFill>
            <a:schemeClr val="accent6">
              <a:satOff val="32461"/>
              <a:lumOff val="20828"/>
              <a:alpha val="41565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4" name="Oval"/>
          <p:cNvSpPr/>
          <p:nvPr/>
        </p:nvSpPr>
        <p:spPr>
          <a:xfrm>
            <a:off x="5902646" y="1819780"/>
            <a:ext cx="2738246" cy="150394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5" name="Star"/>
          <p:cNvSpPr/>
          <p:nvPr/>
        </p:nvSpPr>
        <p:spPr>
          <a:xfrm>
            <a:off x="6744149" y="1744816"/>
            <a:ext cx="232106" cy="22645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6" name="Star"/>
          <p:cNvSpPr/>
          <p:nvPr/>
        </p:nvSpPr>
        <p:spPr>
          <a:xfrm>
            <a:off x="6124642" y="1265767"/>
            <a:ext cx="232106" cy="22645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7" name="Line"/>
          <p:cNvSpPr/>
          <p:nvPr/>
        </p:nvSpPr>
        <p:spPr>
          <a:xfrm flipH="1">
            <a:off x="6917037" y="829170"/>
            <a:ext cx="565738" cy="877637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8" name="Line"/>
          <p:cNvSpPr/>
          <p:nvPr/>
        </p:nvSpPr>
        <p:spPr>
          <a:xfrm>
            <a:off x="6033605" y="531568"/>
            <a:ext cx="144335" cy="725940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9" name="Line"/>
          <p:cNvSpPr/>
          <p:nvPr/>
        </p:nvSpPr>
        <p:spPr>
          <a:xfrm flipH="1" flipV="1">
            <a:off x="7760323" y="3088696"/>
            <a:ext cx="183527" cy="1052023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80" name="Line"/>
          <p:cNvSpPr/>
          <p:nvPr/>
        </p:nvSpPr>
        <p:spPr>
          <a:xfrm flipV="1">
            <a:off x="6126668" y="3436695"/>
            <a:ext cx="1" cy="943688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81" name="Space of all possible posterior distributions"/>
          <p:cNvSpPr txBox="1"/>
          <p:nvPr/>
        </p:nvSpPr>
        <p:spPr>
          <a:xfrm>
            <a:off x="5253302" y="4447784"/>
            <a:ext cx="1735608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Space of all possible posterior distributions</a:t>
            </a:r>
          </a:p>
        </p:txBody>
      </p:sp>
      <p:sp>
        <p:nvSpPr>
          <p:cNvPr id="182" name="Space of all possible approximate posterior distributions given variational family"/>
          <p:cNvSpPr txBox="1"/>
          <p:nvPr/>
        </p:nvSpPr>
        <p:spPr>
          <a:xfrm>
            <a:off x="7100348" y="4153010"/>
            <a:ext cx="1735608" cy="8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Space of all possible approximate posterior distributions given variational family</a:t>
            </a:r>
          </a:p>
        </p:txBody>
      </p:sp>
      <p:sp>
        <p:nvSpPr>
          <p:cNvPr id="183" name="True posterior distribution"/>
          <p:cNvSpPr txBox="1"/>
          <p:nvPr/>
        </p:nvSpPr>
        <p:spPr>
          <a:xfrm>
            <a:off x="5086709" y="153768"/>
            <a:ext cx="201363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sz="1350" dirty="0"/>
              <a:t>True posterior distribution</a:t>
            </a:r>
          </a:p>
        </p:txBody>
      </p:sp>
      <p:sp>
        <p:nvSpPr>
          <p:cNvPr id="184" name="Closest approximate posterior distribution"/>
          <p:cNvSpPr txBox="1"/>
          <p:nvPr/>
        </p:nvSpPr>
        <p:spPr>
          <a:xfrm>
            <a:off x="7287627" y="390267"/>
            <a:ext cx="1735608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Closest approximate posterior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Equation"/>
              <p:cNvSpPr txBox="1"/>
              <p:nvPr/>
            </p:nvSpPr>
            <p:spPr>
              <a:xfrm>
                <a:off x="1085338" y="4060240"/>
                <a:ext cx="3475118" cy="2805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3429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b>
                      </m:sSub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1650" dirty="0">
                  <a:solidFill>
                    <a:srgbClr val="9C42D1"/>
                  </a:solidFill>
                </a:endParaRPr>
              </a:p>
            </p:txBody>
          </p:sp>
        </mc:Choice>
        <mc:Fallback xmlns="">
          <p:sp>
            <p:nvSpPr>
              <p:cNvPr id="1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38" y="4060240"/>
                <a:ext cx="3475118" cy="280526"/>
              </a:xfrm>
              <a:prstGeom prst="rect">
                <a:avLst/>
              </a:prstGeom>
              <a:blipFill>
                <a:blip r:embed="rId3"/>
                <a:stretch>
                  <a:fillRect l="-702" r="-1754" b="-260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ditionally Structured VI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sz="2800" dirty="0">
                <a:solidFill>
                  <a:schemeClr val="tx2"/>
                </a:solidFill>
              </a:rPr>
              <a:t>Conditionally Structured VI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Assume global latent variables   , estimated via data from more than one silo, and local latent variables  , estimated via data from silo j, for each sil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504951"/>
                <a:ext cx="7569805" cy="326791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sz="1600" dirty="0"/>
                  <a:t>Assume </a:t>
                </a:r>
                <a:r>
                  <a:rPr sz="1600" dirty="0">
                    <a:solidFill>
                      <a:srgbClr val="9C42D1"/>
                    </a:solidFill>
                  </a:rPr>
                  <a:t>global latent variables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sz="1600" dirty="0"/>
                  <a:t>, estimated via data from more than one silo, and </a:t>
                </a:r>
                <a:r>
                  <a:rPr sz="1600" dirty="0">
                    <a:solidFill>
                      <a:srgbClr val="9C42D1"/>
                    </a:solidFill>
                  </a:rPr>
                  <a:t>local latent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sz="16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6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6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sz="1600" dirty="0"/>
                  <a:t>, estimated via data from silo j, for each silo.</a:t>
                </a:r>
                <a:endParaRPr lang="en-AU" sz="1600" dirty="0"/>
              </a:p>
              <a:p>
                <a:pPr marL="0" indent="0">
                  <a:buNone/>
                </a:pPr>
                <a:r>
                  <a:rPr sz="1600" dirty="0"/>
                  <a:t> </a:t>
                </a:r>
              </a:p>
              <a:p>
                <a:r>
                  <a:rPr sz="1600" dirty="0"/>
                  <a:t>A structured variational approximation is of the form, </a:t>
                </a:r>
              </a:p>
              <a:p>
                <a:pPr marL="0" indent="0">
                  <a:buNone/>
                </a:pPr>
                <a:r>
                  <a:rPr sz="1800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  <m:limUpp>
                      <m:limUpp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e>
                      <m:lim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Upp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800"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8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8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800" dirty="0"/>
              </a:p>
              <a:p>
                <a:pPr marL="0" indent="0">
                  <a:buNone/>
                </a:pPr>
                <a:endParaRPr sz="1600" dirty="0"/>
              </a:p>
              <a:p>
                <a:r>
                  <a:rPr sz="1600" dirty="0">
                    <a:solidFill>
                      <a:schemeClr val="accent6">
                        <a:lumMod val="75000"/>
                      </a:schemeClr>
                    </a:solidFill>
                  </a:rPr>
                  <a:t>The choice of variational approximations can be judicious, and the sets of variational parameters for the local latent variables can incorporate dependence on the global latent variables. </a:t>
                </a:r>
              </a:p>
            </p:txBody>
          </p:sp>
        </mc:Choice>
        <mc:Fallback xmlns="">
          <p:sp>
            <p:nvSpPr>
              <p:cNvPr id="188" name="Assume global latent variables   , estimated via data from more than one silo, and local latent variables  , estimated via data from silo j, for each sil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04951"/>
                <a:ext cx="7569805" cy="3267914"/>
              </a:xfrm>
              <a:prstGeom prst="rect">
                <a:avLst/>
              </a:prstGeom>
              <a:blipFill>
                <a:blip r:embed="rId2"/>
                <a:stretch>
                  <a:fillRect l="-322" t="-5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Our choice of parametric approximation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rPr sz="2000" dirty="0"/>
              <a:t>Our choice of parametric approximation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SVI"/>
          <p:cNvSpPr txBox="1">
            <a:spLocks noGrp="1"/>
          </p:cNvSpPr>
          <p:nvPr>
            <p:ph type="title"/>
          </p:nvPr>
        </p:nvSpPr>
        <p:spPr>
          <a:xfrm>
            <a:off x="437206" y="288760"/>
            <a:ext cx="8177051" cy="64770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n-AU" sz="2800" dirty="0">
                <a:solidFill>
                  <a:schemeClr val="tx2"/>
                </a:solidFill>
              </a:rPr>
              <a:t>Structured Federated Variation Inference (</a:t>
            </a:r>
            <a:r>
              <a:rPr sz="2800" dirty="0">
                <a:solidFill>
                  <a:schemeClr val="tx2"/>
                </a:solidFill>
              </a:rPr>
              <a:t>S</a:t>
            </a:r>
            <a:r>
              <a:rPr lang="en-AU" sz="2800" dirty="0">
                <a:solidFill>
                  <a:schemeClr val="tx2"/>
                </a:solidFill>
              </a:rPr>
              <a:t>F</a:t>
            </a:r>
            <a:r>
              <a:rPr sz="2800" dirty="0">
                <a:solidFill>
                  <a:schemeClr val="tx2"/>
                </a:solidFill>
              </a:rPr>
              <a:t>VI</a:t>
            </a:r>
            <a:r>
              <a:rPr lang="en-AU" sz="2800" dirty="0">
                <a:solidFill>
                  <a:schemeClr val="tx2"/>
                </a:solidFill>
              </a:rPr>
              <a:t>)</a:t>
            </a:r>
            <a:endParaRPr sz="28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In a distributed inference setting, where gradient information wrt   is communicated to the server at each iteration, FSVI returns the exact variational approximation as in standard settings for the following model class,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3889" y="1358326"/>
                <a:ext cx="7511540" cy="318135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sz="1600" dirty="0"/>
                  <a:t>In a distributed inference setting, where gradient information </a:t>
                </a:r>
                <a:r>
                  <a:rPr sz="1600" dirty="0" err="1"/>
                  <a:t>wrt</a:t>
                </a:r>
                <a:r>
                  <a:rPr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sz="1600" dirty="0"/>
                  <a:t> is communicated to the server </a:t>
                </a:r>
                <a:r>
                  <a:rPr sz="1600" dirty="0">
                    <a:solidFill>
                      <a:srgbClr val="E600D8"/>
                    </a:solidFill>
                  </a:rPr>
                  <a:t>at each iteration</a:t>
                </a:r>
                <a:r>
                  <a:rPr sz="1600" dirty="0"/>
                  <a:t>, S</a:t>
                </a:r>
                <a:r>
                  <a:rPr lang="en-AU" sz="1600" dirty="0"/>
                  <a:t>F</a:t>
                </a:r>
                <a:r>
                  <a:rPr sz="1600" dirty="0"/>
                  <a:t>VI returns </a:t>
                </a:r>
                <a:r>
                  <a:rPr sz="1600" dirty="0">
                    <a:solidFill>
                      <a:srgbClr val="9C42D1"/>
                    </a:solidFill>
                  </a:rPr>
                  <a:t>the exact variational approximation as in standard settings</a:t>
                </a:r>
                <a:r>
                  <a:rPr sz="1600" dirty="0"/>
                  <a:t> for the following model class, </a:t>
                </a:r>
                <a:endParaRPr sz="1600" dirty="0">
                  <a:solidFill>
                    <a:srgbClr val="E600D8"/>
                  </a:solidFill>
                </a:endParaRPr>
              </a:p>
            </p:txBody>
          </p:sp>
        </mc:Choice>
        <mc:Fallback xmlns="">
          <p:sp>
            <p:nvSpPr>
              <p:cNvPr id="192" name="In a distributed inference setting, where gradient information wrt   is communicated to the server at each iteration, FSVI returns the exact variational approximation as in standard settings for the following model class,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3889" y="1358326"/>
                <a:ext cx="7511540" cy="3181351"/>
              </a:xfrm>
              <a:prstGeom prst="rect">
                <a:avLst/>
              </a:prstGeom>
              <a:blipFill>
                <a:blip r:embed="rId2"/>
                <a:stretch>
                  <a:fillRect l="-325" t="-5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Properties of the choice of approximation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rPr sz="2000" dirty="0"/>
              <a:t>Properties of the choice of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"/>
              <p:cNvSpPr txBox="1"/>
              <p:nvPr/>
            </p:nvSpPr>
            <p:spPr>
              <a:xfrm>
                <a:off x="-1188640" y="2787774"/>
                <a:ext cx="6175052" cy="14128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19050" tIns="19050" rIns="19050" bIns="19050" anchor="ctr"/>
              <a:lstStyle/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 dirty="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50" dirty="0"/>
              </a:p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sz="1650" dirty="0"/>
              </a:p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sz="1650" dirty="0"/>
              </a:p>
            </p:txBody>
          </p:sp>
        </mc:Choice>
        <mc:Fallback xmlns="">
          <p:sp>
            <p:nvSpPr>
              <p:cNvPr id="194" name="Rectangl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8640" y="2787774"/>
                <a:ext cx="6175052" cy="141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Model classes that this includes are,…"/>
          <p:cNvSpPr txBox="1"/>
          <p:nvPr/>
        </p:nvSpPr>
        <p:spPr>
          <a:xfrm>
            <a:off x="5041836" y="2571751"/>
            <a:ext cx="3418596" cy="228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/>
          <a:p>
            <a:pPr defTabSz="914377">
              <a:spcBef>
                <a:spcPts val="900"/>
              </a:spcBef>
              <a:buSzPct val="150000"/>
              <a:defRPr sz="4400"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Model classes that this includes are,</a:t>
            </a:r>
            <a:r>
              <a:rPr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</a:rPr>
              <a:t>Bayesian hierarchical models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</a:rPr>
              <a:t>Topic models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</a:rPr>
              <a:t>Hierarchical VAEs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 dirty="0">
                <a:solidFill>
                  <a:schemeClr val="accent6">
                    <a:lumMod val="75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SVI-Avg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sz="2800" dirty="0">
                <a:solidFill>
                  <a:schemeClr val="tx2"/>
                </a:solidFill>
              </a:rPr>
              <a:t>S</a:t>
            </a:r>
            <a:r>
              <a:rPr lang="en-AU" sz="2800" dirty="0">
                <a:solidFill>
                  <a:schemeClr val="tx2"/>
                </a:solidFill>
              </a:rPr>
              <a:t>F</a:t>
            </a:r>
            <a:r>
              <a:rPr sz="2800" dirty="0">
                <a:solidFill>
                  <a:schemeClr val="tx2"/>
                </a:solidFill>
              </a:rPr>
              <a:t>VI-Avg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Previously, we require sharing gradient information at each iteration.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342900" y="1354931"/>
                <a:ext cx="8177050" cy="3416048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/>
              <a:p>
                <a:pPr marL="159734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Previously, we require sharing gradient information </a:t>
                </a:r>
                <a:r>
                  <a:rPr dirty="0">
                    <a:solidFill>
                      <a:srgbClr val="E600D8"/>
                    </a:solidFill>
                  </a:rPr>
                  <a:t>at each iteration. </a:t>
                </a:r>
              </a:p>
              <a:p>
                <a:pPr marL="159734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Goal:</a:t>
                </a:r>
                <a:r>
                  <a:rPr dirty="0"/>
                  <a:t> can we take multiple </a:t>
                </a:r>
                <a:r>
                  <a:rPr dirty="0">
                    <a:solidFill>
                      <a:srgbClr val="9C42D1"/>
                    </a:solidFill>
                  </a:rPr>
                  <a:t>gradient descent steps</a:t>
                </a:r>
                <a:r>
                  <a:rPr dirty="0"/>
                  <a:t> at each silo, without communication?</a:t>
                </a:r>
              </a:p>
              <a:p>
                <a:pPr marL="159734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Idea: </a:t>
                </a:r>
                <a:r>
                  <a:rPr dirty="0"/>
                  <a:t>Restrict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i="1">
                                <a:solidFill>
                                  <a:srgbClr val="9B42D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sub>
                    </m:sSub>
                    <m:r>
                      <a:rPr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solidFill>
                      <a:srgbClr val="9C42D1"/>
                    </a:solidFill>
                  </a:rPr>
                  <a:t> </a:t>
                </a:r>
                <a:r>
                  <a:rPr dirty="0"/>
                  <a:t>to be a Gaussian distribution.</a:t>
                </a:r>
              </a:p>
              <a:p>
                <a:pPr marL="319469" lvl="1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The average of Gaussian distributions is Gaussian.</a:t>
                </a:r>
              </a:p>
              <a:p>
                <a:pPr marL="319469" lvl="1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Take multiple descent steps at each silo.</a:t>
                </a:r>
              </a:p>
              <a:p>
                <a:pPr marL="319469" lvl="1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Silo communicates Gaussian distribution to the server. </a:t>
                </a:r>
              </a:p>
              <a:p>
                <a:pPr marL="319469" lvl="1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The server calculates the Wasserstein barycenter of the Gaussians</a:t>
                </a:r>
                <a:r>
                  <a:rPr lang="en-AU" dirty="0"/>
                  <a:t> (i.e., average in distributional space instead of parameter space)</a:t>
                </a:r>
                <a:r>
                  <a:rPr dirty="0"/>
                  <a:t>.</a:t>
                </a:r>
              </a:p>
              <a:p>
                <a:pPr marL="319469" lvl="1" indent="-159734" defTabSz="713214">
                  <a:lnSpc>
                    <a:spcPct val="110000"/>
                  </a:lnSpc>
                  <a:spcBef>
                    <a:spcPts val="675"/>
                  </a:spcBef>
                  <a:defRPr sz="3432"/>
                </a:pPr>
                <a:r>
                  <a:rPr dirty="0"/>
                  <a:t>Repeat</a:t>
                </a:r>
              </a:p>
            </p:txBody>
          </p:sp>
        </mc:Choice>
        <mc:Fallback xmlns="">
          <p:sp>
            <p:nvSpPr>
              <p:cNvPr id="198" name="Previously, we require sharing gradient information at each iteratio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42900" y="1354931"/>
                <a:ext cx="8177050" cy="3416048"/>
              </a:xfrm>
              <a:prstGeom prst="rect">
                <a:avLst/>
              </a:prstGeom>
              <a:blipFill>
                <a:blip r:embed="rId2"/>
                <a:stretch>
                  <a:fillRect l="-522" t="-1783" b="-8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A FedAvg analogue for structured variational inference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t>A FedAvg analogue for structured variational inference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roup 1043"/>
          <p:cNvGrpSpPr/>
          <p:nvPr/>
        </p:nvGrpSpPr>
        <p:grpSpPr>
          <a:xfrm>
            <a:off x="1867983" y="865455"/>
            <a:ext cx="4410041" cy="2846818"/>
            <a:chOff x="2922693" y="1556792"/>
            <a:chExt cx="5880054" cy="3795756"/>
          </a:xfrm>
        </p:grpSpPr>
        <p:sp>
          <p:nvSpPr>
            <p:cNvPr id="28" name="Oval 27"/>
            <p:cNvSpPr/>
            <p:nvPr/>
          </p:nvSpPr>
          <p:spPr>
            <a:xfrm>
              <a:off x="4655840" y="1988840"/>
              <a:ext cx="2880320" cy="28803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24" name="Straight Connector 1023"/>
            <p:cNvCxnSpPr>
              <a:stCxn id="28" idx="0"/>
              <a:endCxn id="28" idx="5"/>
            </p:cNvCxnSpPr>
            <p:nvPr/>
          </p:nvCxnSpPr>
          <p:spPr>
            <a:xfrm>
              <a:off x="6096000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/>
            <p:cNvCxnSpPr>
              <a:stCxn id="28" idx="5"/>
              <a:endCxn id="28" idx="2"/>
            </p:cNvCxnSpPr>
            <p:nvPr/>
          </p:nvCxnSpPr>
          <p:spPr>
            <a:xfrm flipH="1" flipV="1">
              <a:off x="4655840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/>
            <p:cNvCxnSpPr>
              <a:stCxn id="28" idx="2"/>
              <a:endCxn id="28" idx="7"/>
            </p:cNvCxnSpPr>
            <p:nvPr/>
          </p:nvCxnSpPr>
          <p:spPr>
            <a:xfrm flipV="1">
              <a:off x="4655840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/>
            <p:cNvCxnSpPr>
              <a:stCxn id="28" idx="7"/>
              <a:endCxn id="28" idx="4"/>
            </p:cNvCxnSpPr>
            <p:nvPr/>
          </p:nvCxnSpPr>
          <p:spPr>
            <a:xfrm flipH="1">
              <a:off x="6096000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/>
            <p:cNvCxnSpPr>
              <a:stCxn id="28" idx="4"/>
              <a:endCxn id="28" idx="1"/>
            </p:cNvCxnSpPr>
            <p:nvPr/>
          </p:nvCxnSpPr>
          <p:spPr>
            <a:xfrm flipH="1" flipV="1">
              <a:off x="5077653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>
              <a:stCxn id="28" idx="1"/>
              <a:endCxn id="28" idx="6"/>
            </p:cNvCxnSpPr>
            <p:nvPr/>
          </p:nvCxnSpPr>
          <p:spPr>
            <a:xfrm>
              <a:off x="5077653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/>
            <p:cNvCxnSpPr>
              <a:stCxn id="28" idx="6"/>
              <a:endCxn id="28" idx="3"/>
            </p:cNvCxnSpPr>
            <p:nvPr/>
          </p:nvCxnSpPr>
          <p:spPr>
            <a:xfrm flipH="1">
              <a:off x="5077653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/>
            <p:cNvCxnSpPr>
              <a:stCxn id="28" idx="3"/>
              <a:endCxn id="28" idx="0"/>
            </p:cNvCxnSpPr>
            <p:nvPr/>
          </p:nvCxnSpPr>
          <p:spPr>
            <a:xfrm flipV="1">
              <a:off x="5077653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042"/>
            <p:cNvSpPr txBox="1"/>
            <p:nvPr/>
          </p:nvSpPr>
          <p:spPr>
            <a:xfrm>
              <a:off x="5279324" y="1556792"/>
              <a:ext cx="16333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70C0"/>
                  </a:solidFill>
                </a:rPr>
                <a:t>Queensland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09022" y="4921661"/>
              <a:ext cx="19739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70C0"/>
                  </a:solidFill>
                </a:rPr>
                <a:t>South Australia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36160" y="3212975"/>
              <a:ext cx="126658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Victoria</a:t>
              </a:r>
              <a:endParaRPr lang="en-AU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22693" y="3212975"/>
              <a:ext cx="16611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Professional</a:t>
              </a:r>
              <a:br>
                <a:rPr lang="en-US" sz="1500" dirty="0">
                  <a:solidFill>
                    <a:srgbClr val="0070C0"/>
                  </a:solidFill>
                </a:rPr>
              </a:br>
              <a:r>
                <a:rPr lang="en-US" sz="1500" dirty="0">
                  <a:solidFill>
                    <a:srgbClr val="0070C0"/>
                  </a:solidFill>
                </a:rPr>
                <a:t>Societies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77679" y="2060848"/>
              <a:ext cx="844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</a:rPr>
                <a:t>NSW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88122" y="2060848"/>
              <a:ext cx="10986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Victoria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77679" y="4298156"/>
              <a:ext cx="8617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ACT</a:t>
              </a:r>
              <a:endParaRPr lang="en-AU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19273" y="4298156"/>
              <a:ext cx="126752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Western </a:t>
              </a:r>
              <a:br>
                <a:rPr lang="en-US" sz="1500" dirty="0">
                  <a:solidFill>
                    <a:srgbClr val="0070C0"/>
                  </a:solidFill>
                </a:rPr>
              </a:br>
              <a:r>
                <a:rPr lang="en-US" sz="1500" dirty="0">
                  <a:solidFill>
                    <a:srgbClr val="0070C0"/>
                  </a:solidFill>
                </a:rPr>
                <a:t>Australia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467055" y="186027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Australian</a:t>
            </a:r>
            <a:br>
              <a:rPr lang="en-US" b="1" dirty="0"/>
            </a:br>
            <a:r>
              <a:rPr lang="en-US" b="1" dirty="0"/>
              <a:t>Data Science</a:t>
            </a:r>
            <a:br>
              <a:rPr lang="en-US" b="1" dirty="0"/>
            </a:br>
            <a:r>
              <a:rPr lang="en-US" b="1" dirty="0"/>
              <a:t>Network</a:t>
            </a:r>
            <a:endParaRPr lang="en-AU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010028" y="1379868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UTS</a:t>
            </a:r>
            <a:endParaRPr lang="en-AU" sz="1350" dirty="0"/>
          </a:p>
        </p:txBody>
      </p:sp>
      <p:sp>
        <p:nvSpPr>
          <p:cNvPr id="65" name="TextBox 64"/>
          <p:cNvSpPr txBox="1"/>
          <p:nvPr/>
        </p:nvSpPr>
        <p:spPr>
          <a:xfrm>
            <a:off x="2464709" y="4028878"/>
            <a:ext cx="723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Deakin</a:t>
            </a:r>
            <a:endParaRPr lang="en-AU" sz="1350" dirty="0"/>
          </a:p>
        </p:txBody>
      </p:sp>
      <p:sp>
        <p:nvSpPr>
          <p:cNvPr id="66" name="TextBox 65"/>
          <p:cNvSpPr txBox="1"/>
          <p:nvPr/>
        </p:nvSpPr>
        <p:spPr>
          <a:xfrm>
            <a:off x="5141051" y="4093984"/>
            <a:ext cx="8579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Adelaide</a:t>
            </a:r>
            <a:endParaRPr lang="en-AU" sz="1350" dirty="0"/>
          </a:p>
        </p:txBody>
      </p:sp>
      <p:sp>
        <p:nvSpPr>
          <p:cNvPr id="67" name="TextBox 66"/>
          <p:cNvSpPr txBox="1"/>
          <p:nvPr/>
        </p:nvSpPr>
        <p:spPr>
          <a:xfrm>
            <a:off x="990649" y="1129993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Data61</a:t>
            </a:r>
            <a:endParaRPr lang="en-AU" sz="1350" dirty="0"/>
          </a:p>
        </p:txBody>
      </p:sp>
      <p:sp>
        <p:nvSpPr>
          <p:cNvPr id="68" name="TextBox 67"/>
          <p:cNvSpPr txBox="1"/>
          <p:nvPr/>
        </p:nvSpPr>
        <p:spPr>
          <a:xfrm>
            <a:off x="2628204" y="164683"/>
            <a:ext cx="80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ACEMS</a:t>
            </a:r>
            <a:endParaRPr lang="en-AU" sz="1350" dirty="0"/>
          </a:p>
        </p:txBody>
      </p:sp>
      <p:sp>
        <p:nvSpPr>
          <p:cNvPr id="69" name="TextBox 68"/>
          <p:cNvSpPr txBox="1"/>
          <p:nvPr/>
        </p:nvSpPr>
        <p:spPr>
          <a:xfrm>
            <a:off x="7386429" y="2038342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UQ</a:t>
            </a:r>
            <a:endParaRPr lang="en-AU" sz="1350" dirty="0"/>
          </a:p>
        </p:txBody>
      </p:sp>
      <p:sp>
        <p:nvSpPr>
          <p:cNvPr id="70" name="TextBox 69"/>
          <p:cNvSpPr txBox="1"/>
          <p:nvPr/>
        </p:nvSpPr>
        <p:spPr>
          <a:xfrm>
            <a:off x="3830366" y="4220583"/>
            <a:ext cx="8676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La Trobe</a:t>
            </a:r>
            <a:endParaRPr lang="en-AU" sz="1350" dirty="0"/>
          </a:p>
        </p:txBody>
      </p:sp>
      <p:sp>
        <p:nvSpPr>
          <p:cNvPr id="71" name="TextBox 70"/>
          <p:cNvSpPr txBox="1"/>
          <p:nvPr/>
        </p:nvSpPr>
        <p:spPr>
          <a:xfrm>
            <a:off x="3943779" y="64347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AMSI</a:t>
            </a:r>
            <a:endParaRPr lang="en-AU" sz="1350" dirty="0"/>
          </a:p>
        </p:txBody>
      </p:sp>
      <p:sp>
        <p:nvSpPr>
          <p:cNvPr id="72" name="TextBox 71"/>
          <p:cNvSpPr txBox="1"/>
          <p:nvPr/>
        </p:nvSpPr>
        <p:spPr>
          <a:xfrm>
            <a:off x="4996782" y="144583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Swinburne</a:t>
            </a:r>
            <a:endParaRPr lang="en-AU" sz="1350" dirty="0"/>
          </a:p>
        </p:txBody>
      </p:sp>
      <p:sp>
        <p:nvSpPr>
          <p:cNvPr id="73" name="TextBox 72"/>
          <p:cNvSpPr txBox="1"/>
          <p:nvPr/>
        </p:nvSpPr>
        <p:spPr>
          <a:xfrm>
            <a:off x="6316851" y="649431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RMIT</a:t>
            </a:r>
            <a:endParaRPr lang="en-AU" sz="1350" dirty="0"/>
          </a:p>
        </p:txBody>
      </p:sp>
      <p:sp>
        <p:nvSpPr>
          <p:cNvPr id="74" name="TextBox 73"/>
          <p:cNvSpPr txBox="1"/>
          <p:nvPr/>
        </p:nvSpPr>
        <p:spPr>
          <a:xfrm>
            <a:off x="1594308" y="529308"/>
            <a:ext cx="80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Monash</a:t>
            </a:r>
            <a:endParaRPr lang="en-AU" sz="1350" dirty="0"/>
          </a:p>
        </p:txBody>
      </p:sp>
      <p:sp>
        <p:nvSpPr>
          <p:cNvPr id="75" name="TextBox 74"/>
          <p:cNvSpPr txBox="1"/>
          <p:nvPr/>
        </p:nvSpPr>
        <p:spPr>
          <a:xfrm>
            <a:off x="6861894" y="2696817"/>
            <a:ext cx="10952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Wollongong</a:t>
            </a:r>
            <a:endParaRPr lang="en-AU" sz="1350" dirty="0"/>
          </a:p>
        </p:txBody>
      </p:sp>
      <p:sp>
        <p:nvSpPr>
          <p:cNvPr id="76" name="TextBox 75"/>
          <p:cNvSpPr txBox="1"/>
          <p:nvPr/>
        </p:nvSpPr>
        <p:spPr>
          <a:xfrm>
            <a:off x="6623370" y="3502609"/>
            <a:ext cx="723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Uni</a:t>
            </a:r>
            <a:r>
              <a:rPr lang="en-US" sz="1350" dirty="0"/>
              <a:t> SA</a:t>
            </a:r>
            <a:endParaRPr lang="en-AU" sz="1350" dirty="0"/>
          </a:p>
        </p:txBody>
      </p:sp>
      <p:sp>
        <p:nvSpPr>
          <p:cNvPr id="77" name="TextBox 76"/>
          <p:cNvSpPr txBox="1"/>
          <p:nvPr/>
        </p:nvSpPr>
        <p:spPr>
          <a:xfrm>
            <a:off x="484136" y="2012390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UNSW</a:t>
            </a:r>
            <a:endParaRPr lang="en-AU" sz="1350" dirty="0"/>
          </a:p>
        </p:txBody>
      </p:sp>
      <p:sp>
        <p:nvSpPr>
          <p:cNvPr id="78" name="TextBox 77"/>
          <p:cNvSpPr txBox="1"/>
          <p:nvPr/>
        </p:nvSpPr>
        <p:spPr>
          <a:xfrm>
            <a:off x="793803" y="2933647"/>
            <a:ext cx="550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QUT</a:t>
            </a:r>
            <a:endParaRPr lang="en-AU" sz="1350" dirty="0"/>
          </a:p>
        </p:txBody>
      </p:sp>
      <p:sp>
        <p:nvSpPr>
          <p:cNvPr id="79" name="TextBox 78"/>
          <p:cNvSpPr txBox="1"/>
          <p:nvPr/>
        </p:nvSpPr>
        <p:spPr>
          <a:xfrm>
            <a:off x="1155577" y="3596482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Melbourne</a:t>
            </a:r>
            <a:endParaRPr lang="en-AU" sz="1350" dirty="0"/>
          </a:p>
        </p:txBody>
      </p:sp>
      <p:sp>
        <p:nvSpPr>
          <p:cNvPr id="3" name="Oval 2"/>
          <p:cNvSpPr/>
          <p:nvPr/>
        </p:nvSpPr>
        <p:spPr>
          <a:xfrm>
            <a:off x="737574" y="249492"/>
            <a:ext cx="7020780" cy="4130799"/>
          </a:xfrm>
          <a:prstGeom prst="ellipse">
            <a:avLst/>
          </a:prstGeom>
          <a:ln>
            <a:solidFill>
              <a:srgbClr val="0000FF">
                <a:alpha val="2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54"/>
          <a:stretch/>
        </p:blipFill>
        <p:spPr>
          <a:xfrm>
            <a:off x="7517859" y="129088"/>
            <a:ext cx="1326448" cy="1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 Example</a:t>
            </a:r>
            <a:endParaRPr lang="nl-NL" sz="28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57BC26-8C74-5CFC-EA6A-98A11BCA837D}"/>
                  </a:ext>
                </a:extLst>
              </p:cNvPr>
              <p:cNvSpPr txBox="1"/>
              <p:nvPr/>
            </p:nvSpPr>
            <p:spPr>
              <a:xfrm>
                <a:off x="539552" y="1491630"/>
                <a:ext cx="6624736" cy="3015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regions</m:t>
                      </m:r>
                    </m:oMath>
                  </m:oMathPara>
                </a14:m>
                <a:endParaRPr lang="en-AU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/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variables</m:t>
                      </m:r>
                    </m:oMath>
                  </m:oMathPara>
                </a14:m>
                <a:endParaRPr lang="en-AU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</m:sSubSup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AU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𝑘𝑠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,..,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AU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), 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func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57BC26-8C74-5CFC-EA6A-98A11BCA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91630"/>
                <a:ext cx="6624736" cy="3015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334983-DC3E-A535-AAFF-D27182B268AF}"/>
              </a:ext>
            </a:extLst>
          </p:cNvPr>
          <p:cNvSpPr txBox="1"/>
          <p:nvPr/>
        </p:nvSpPr>
        <p:spPr>
          <a:xfrm>
            <a:off x="611560" y="863400"/>
            <a:ext cx="72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0070C0"/>
                </a:solidFill>
              </a:rPr>
              <a:t>Federate spatial </a:t>
            </a:r>
            <a:r>
              <a:rPr lang="en-AU" sz="2000" i="1" dirty="0">
                <a:solidFill>
                  <a:srgbClr val="0070C0"/>
                </a:solidFill>
              </a:rPr>
              <a:t>K</a:t>
            </a:r>
            <a:r>
              <a:rPr lang="en-AU" sz="2000" dirty="0">
                <a:solidFill>
                  <a:srgbClr val="0070C0"/>
                </a:solidFill>
              </a:rPr>
              <a:t>-variable linear regressions over </a:t>
            </a:r>
            <a:r>
              <a:rPr lang="en-AU" sz="2000" i="1" dirty="0">
                <a:solidFill>
                  <a:srgbClr val="0070C0"/>
                </a:solidFill>
              </a:rPr>
              <a:t>S </a:t>
            </a:r>
            <a:r>
              <a:rPr lang="en-AU" sz="2000" dirty="0">
                <a:solidFill>
                  <a:srgbClr val="0070C0"/>
                </a:solidFill>
              </a:rPr>
              <a:t>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BDB83-6BC3-99AF-D115-8151707D4FC2}"/>
              </a:ext>
            </a:extLst>
          </p:cNvPr>
          <p:cNvSpPr txBox="1"/>
          <p:nvPr/>
        </p:nvSpPr>
        <p:spPr>
          <a:xfrm>
            <a:off x="6228184" y="149163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00B050"/>
                </a:solidFill>
              </a:rPr>
              <a:t>ICAR prior</a:t>
            </a:r>
          </a:p>
        </p:txBody>
      </p:sp>
    </p:spTree>
    <p:extLst>
      <p:ext uri="{BB962C8B-B14F-4D97-AF65-F5344CB8AC3E}">
        <p14:creationId xmlns:p14="http://schemas.microsoft.com/office/powerpoint/2010/main" val="35420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 Example: Implementation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7BC26-8C74-5CFC-EA6A-98A11BCA837D}"/>
              </a:ext>
            </a:extLst>
          </p:cNvPr>
          <p:cNvSpPr txBox="1"/>
          <p:nvPr/>
        </p:nvSpPr>
        <p:spPr>
          <a:xfrm>
            <a:off x="395536" y="903473"/>
            <a:ext cx="8208912" cy="33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Compute log probability model using </a:t>
            </a:r>
            <a:r>
              <a:rPr lang="en-AU" dirty="0" err="1"/>
              <a:t>Tensorflow</a:t>
            </a:r>
            <a:r>
              <a:rPr lang="en-AU" dirty="0"/>
              <a:t> Probability 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ICAR implemented via pairwise differencing plus soft constraint 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Using NUTS sampling functionality from </a:t>
            </a:r>
            <a:r>
              <a:rPr lang="en-AU" dirty="0" err="1"/>
              <a:t>BlackJAX</a:t>
            </a:r>
            <a:r>
              <a:rPr lang="en-AU" dirty="0"/>
              <a:t> API. NUTS runtime: 55 seconds; including adaptive phase, chains = 40000 samples. All parameter effective sample sizes (ESS) greater than 9000. 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Variational inference is implemented via the mean field approximation.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dirty="0"/>
              <a:t>Runtime: 30 seconds; for 10000 gradient descent steps, the convergence of the objective function observed</a:t>
            </a:r>
          </a:p>
        </p:txBody>
      </p:sp>
    </p:spTree>
    <p:extLst>
      <p:ext uri="{BB962C8B-B14F-4D97-AF65-F5344CB8AC3E}">
        <p14:creationId xmlns:p14="http://schemas.microsoft.com/office/powerpoint/2010/main" val="931320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 Example: Results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9F252-665F-1D46-3D21-58CA4C38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43558"/>
            <a:ext cx="8316415" cy="38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6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2. The challenge of complete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E45B8C-606F-0803-660D-B1DD257A74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9512" y="987574"/>
            <a:ext cx="8964488" cy="3672408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600" dirty="0"/>
              <a:t>Cancer risk data often obtained from surveys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600" dirty="0"/>
              <a:t>2017-18 Australian Bureau of Statistics (ABS) National Health Survey (NHS) ≈ 17,000 adults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Small sample size – small area (SA2) sample size of 8 (IQR: 5–13)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Samples for ≈ 70% of areas (non-random)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~ 50% of SA2 are either </a:t>
            </a:r>
            <a:r>
              <a:rPr lang="en-AU" sz="1400" dirty="0" err="1">
                <a:solidFill>
                  <a:srgbClr val="FF0000"/>
                </a:solidFill>
              </a:rPr>
              <a:t>nonsampled</a:t>
            </a:r>
            <a:r>
              <a:rPr lang="en-AU" sz="1400" dirty="0">
                <a:solidFill>
                  <a:srgbClr val="FF0000"/>
                </a:solidFill>
              </a:rPr>
              <a:t> or unstable</a:t>
            </a:r>
            <a:endParaRPr lang="en-AU" sz="1600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Current small area estimation methods for proportions:</a:t>
            </a:r>
          </a:p>
          <a:p>
            <a:pPr marL="628318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Individual-level models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Require covariate data for all population individuals 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Cannot use survey-only covariates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Adjusts for sample design via modelling rather than sample weights </a:t>
            </a:r>
          </a:p>
          <a:p>
            <a:pPr marL="628318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Area-level models 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With very small sample sizes → unstable direct estimates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Insufficient understanding of performance for non-sampled areas</a:t>
            </a:r>
          </a:p>
        </p:txBody>
      </p:sp>
    </p:spTree>
    <p:extLst>
      <p:ext uri="{BB962C8B-B14F-4D97-AF65-F5344CB8AC3E}">
        <p14:creationId xmlns:p14="http://schemas.microsoft.com/office/powerpoint/2010/main" val="211769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Two-stage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E8E4C-5405-2F45-B689-79CAEFB0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7494"/>
            <a:ext cx="3600400" cy="4402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5B966E-4D38-B729-BE1F-532B9D36975B}"/>
              </a:ext>
            </a:extLst>
          </p:cNvPr>
          <p:cNvSpPr txBox="1"/>
          <p:nvPr/>
        </p:nvSpPr>
        <p:spPr>
          <a:xfrm>
            <a:off x="395536" y="1707654"/>
            <a:ext cx="2678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stability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smoothing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coverage</a:t>
            </a:r>
          </a:p>
        </p:txBody>
      </p:sp>
    </p:spTree>
    <p:extLst>
      <p:ext uri="{BB962C8B-B14F-4D97-AF65-F5344CB8AC3E}">
        <p14:creationId xmlns:p14="http://schemas.microsoft.com/office/powerpoint/2010/main" val="26502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Stage 1 model (individual level)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C5A71-CA57-A450-8714-62D468645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5" b="32739"/>
          <a:stretch/>
        </p:blipFill>
        <p:spPr>
          <a:xfrm>
            <a:off x="971600" y="818021"/>
            <a:ext cx="6090817" cy="1368152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4750F-BC80-55C4-EFFA-64AD15CEADA0}"/>
              </a:ext>
            </a:extLst>
          </p:cNvPr>
          <p:cNvSpPr txBox="1"/>
          <p:nvPr/>
        </p:nvSpPr>
        <p:spPr>
          <a:xfrm>
            <a:off x="983324" y="2247798"/>
            <a:ext cx="52912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1400" i="1" dirty="0">
                <a:solidFill>
                  <a:srgbClr val="7030A0"/>
                </a:solidFill>
              </a:rPr>
              <a:t>X </a:t>
            </a:r>
            <a:r>
              <a:rPr lang="en-AU" sz="1400" dirty="0">
                <a:solidFill>
                  <a:srgbClr val="7030A0"/>
                </a:solidFill>
              </a:rPr>
              <a:t>includes individual-level (chronic illness, other risk factors, etc) </a:t>
            </a:r>
            <a:r>
              <a:rPr lang="en-AU" sz="1400" i="1" dirty="0">
                <a:solidFill>
                  <a:srgbClr val="7030A0"/>
                </a:solidFill>
              </a:rPr>
              <a:t>and </a:t>
            </a:r>
            <a:r>
              <a:rPr lang="en-AU" sz="1400" dirty="0">
                <a:solidFill>
                  <a:srgbClr val="7030A0"/>
                </a:solidFill>
              </a:rPr>
              <a:t>area-level covariates (median income, employment rate, etc)</a:t>
            </a:r>
            <a:endParaRPr lang="en-AU" sz="1400" i="1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34B26-5592-3A65-28F7-A59E92B4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0" y="2999843"/>
            <a:ext cx="5028502" cy="1512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D8AE6-0FCE-8A4D-66A8-FDA63D7A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090" y="2938217"/>
            <a:ext cx="4952899" cy="15121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728B10-B7FE-49B1-BAE7-49D64A2D4124}"/>
              </a:ext>
            </a:extLst>
          </p:cNvPr>
          <p:cNvCxnSpPr/>
          <p:nvPr/>
        </p:nvCxnSpPr>
        <p:spPr>
          <a:xfrm>
            <a:off x="197690" y="2938217"/>
            <a:ext cx="87939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FEAFF-EA71-A6E2-5BEF-F91EE07844F9}"/>
              </a:ext>
            </a:extLst>
          </p:cNvPr>
          <p:cNvCxnSpPr/>
          <p:nvPr/>
        </p:nvCxnSpPr>
        <p:spPr>
          <a:xfrm>
            <a:off x="3798090" y="2938217"/>
            <a:ext cx="0" cy="15737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Stage 2 model (area level)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34750F-BC80-55C4-EFFA-64AD15CEADA0}"/>
              </a:ext>
            </a:extLst>
          </p:cNvPr>
          <p:cNvSpPr txBox="1"/>
          <p:nvPr/>
        </p:nvSpPr>
        <p:spPr>
          <a:xfrm>
            <a:off x="1835696" y="2208706"/>
            <a:ext cx="52912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1400" i="1" dirty="0">
                <a:solidFill>
                  <a:srgbClr val="002060"/>
                </a:solidFill>
              </a:rPr>
              <a:t>Z </a:t>
            </a:r>
            <a:r>
              <a:rPr lang="en-AU" sz="1400" dirty="0">
                <a:solidFill>
                  <a:srgbClr val="002060"/>
                </a:solidFill>
              </a:rPr>
              <a:t>includes census variables for all areas</a:t>
            </a:r>
            <a:endParaRPr lang="en-AU" sz="1400" i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8F25-A1D4-43E5-7C5C-41E25A05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98525"/>
            <a:ext cx="468630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71DE6-9C42-C258-DE13-FD4B6657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19126"/>
            <a:ext cx="42481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Application to ACA – Survey areas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6208E-2F3E-0C85-0AAB-98E6E54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5488743" cy="376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B5848-A608-7065-5287-0898760952E8}"/>
              </a:ext>
            </a:extLst>
          </p:cNvPr>
          <p:cNvSpPr txBox="1"/>
          <p:nvPr/>
        </p:nvSpPr>
        <p:spPr>
          <a:xfrm>
            <a:off x="6567704" y="1131590"/>
            <a:ext cx="1941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5 risk factors: </a:t>
            </a:r>
          </a:p>
          <a:p>
            <a:r>
              <a:rPr lang="en-AU" dirty="0"/>
              <a:t>  Smoking</a:t>
            </a:r>
          </a:p>
          <a:p>
            <a:r>
              <a:rPr lang="en-AU" dirty="0"/>
              <a:t>  Alcohol</a:t>
            </a:r>
          </a:p>
          <a:p>
            <a:r>
              <a:rPr lang="en-AU" dirty="0"/>
              <a:t>  Diet</a:t>
            </a:r>
          </a:p>
          <a:p>
            <a:r>
              <a:rPr lang="en-AU" dirty="0"/>
              <a:t>  Weight</a:t>
            </a:r>
          </a:p>
          <a:p>
            <a:r>
              <a:rPr lang="en-AU" dirty="0"/>
              <a:t>  Physical activity</a:t>
            </a:r>
          </a:p>
        </p:txBody>
      </p:sp>
    </p:spTree>
    <p:extLst>
      <p:ext uri="{BB962C8B-B14F-4D97-AF65-F5344CB8AC3E}">
        <p14:creationId xmlns:p14="http://schemas.microsoft.com/office/powerpoint/2010/main" val="36000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Stage 1 model		+	Stage 2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83A92-4F61-05DB-A504-C6C9AC3E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00" y="647123"/>
            <a:ext cx="2952328" cy="444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FC3D5-BE72-8D53-87EB-C4185624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627039"/>
            <a:ext cx="2820164" cy="4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E772B-D7FC-5692-342E-3C91788E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843558"/>
            <a:ext cx="5520401" cy="38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roup 1043"/>
          <p:cNvGrpSpPr/>
          <p:nvPr/>
        </p:nvGrpSpPr>
        <p:grpSpPr>
          <a:xfrm>
            <a:off x="2009293" y="808346"/>
            <a:ext cx="4930375" cy="2892984"/>
            <a:chOff x="2696135" y="1556792"/>
            <a:chExt cx="6573833" cy="3857312"/>
          </a:xfrm>
        </p:grpSpPr>
        <p:sp>
          <p:nvSpPr>
            <p:cNvPr id="28" name="Oval 27"/>
            <p:cNvSpPr/>
            <p:nvPr/>
          </p:nvSpPr>
          <p:spPr>
            <a:xfrm>
              <a:off x="4655840" y="1988840"/>
              <a:ext cx="2880320" cy="28803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024" name="Straight Connector 1023"/>
            <p:cNvCxnSpPr>
              <a:stCxn id="28" idx="0"/>
              <a:endCxn id="28" idx="5"/>
            </p:cNvCxnSpPr>
            <p:nvPr/>
          </p:nvCxnSpPr>
          <p:spPr>
            <a:xfrm>
              <a:off x="6096000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/>
            <p:cNvCxnSpPr>
              <a:stCxn id="28" idx="5"/>
              <a:endCxn id="28" idx="2"/>
            </p:cNvCxnSpPr>
            <p:nvPr/>
          </p:nvCxnSpPr>
          <p:spPr>
            <a:xfrm flipH="1" flipV="1">
              <a:off x="4655840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/>
            <p:cNvCxnSpPr>
              <a:stCxn id="28" idx="2"/>
              <a:endCxn id="28" idx="7"/>
            </p:cNvCxnSpPr>
            <p:nvPr/>
          </p:nvCxnSpPr>
          <p:spPr>
            <a:xfrm flipV="1">
              <a:off x="4655840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/>
            <p:cNvCxnSpPr>
              <a:stCxn id="28" idx="7"/>
              <a:endCxn id="28" idx="4"/>
            </p:cNvCxnSpPr>
            <p:nvPr/>
          </p:nvCxnSpPr>
          <p:spPr>
            <a:xfrm flipH="1">
              <a:off x="6096000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/>
            <p:cNvCxnSpPr>
              <a:stCxn id="28" idx="4"/>
              <a:endCxn id="28" idx="1"/>
            </p:cNvCxnSpPr>
            <p:nvPr/>
          </p:nvCxnSpPr>
          <p:spPr>
            <a:xfrm flipH="1" flipV="1">
              <a:off x="5077653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>
              <a:stCxn id="28" idx="1"/>
              <a:endCxn id="28" idx="6"/>
            </p:cNvCxnSpPr>
            <p:nvPr/>
          </p:nvCxnSpPr>
          <p:spPr>
            <a:xfrm>
              <a:off x="5077653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/>
            <p:cNvCxnSpPr>
              <a:stCxn id="28" idx="6"/>
              <a:endCxn id="28" idx="3"/>
            </p:cNvCxnSpPr>
            <p:nvPr/>
          </p:nvCxnSpPr>
          <p:spPr>
            <a:xfrm flipH="1">
              <a:off x="5077653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/>
            <p:cNvCxnSpPr>
              <a:stCxn id="28" idx="3"/>
              <a:endCxn id="28" idx="0"/>
            </p:cNvCxnSpPr>
            <p:nvPr/>
          </p:nvCxnSpPr>
          <p:spPr>
            <a:xfrm flipV="1">
              <a:off x="5077653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042"/>
            <p:cNvSpPr txBox="1"/>
            <p:nvPr/>
          </p:nvSpPr>
          <p:spPr>
            <a:xfrm>
              <a:off x="5425732" y="1556792"/>
              <a:ext cx="134053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Science</a:t>
              </a:r>
              <a:endParaRPr lang="en-AU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19001" y="4921661"/>
              <a:ext cx="5539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CI</a:t>
              </a:r>
              <a:endParaRPr lang="en-AU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36160" y="3212976"/>
              <a:ext cx="173380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eResearch</a:t>
              </a:r>
              <a:endParaRPr lang="en-AU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96135" y="3212976"/>
              <a:ext cx="188769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Engineering</a:t>
              </a:r>
              <a:endParaRPr lang="en-AU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77679" y="2060848"/>
              <a:ext cx="11353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</a:t>
              </a:r>
              <a:endParaRPr lang="en-AU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76320" y="2060848"/>
              <a:ext cx="8104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Law</a:t>
              </a:r>
              <a:endParaRPr lang="en-AU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77679" y="4298156"/>
              <a:ext cx="16141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  <a:endParaRPr lang="en-AU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92374" y="4298156"/>
              <a:ext cx="14944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Business</a:t>
              </a:r>
              <a:endParaRPr lang="en-AU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80775" y="191329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DataScience</a:t>
            </a:r>
            <a:br>
              <a:rPr lang="en-US" b="1" dirty="0"/>
            </a:br>
            <a:r>
              <a:rPr lang="en-US" b="1" dirty="0"/>
              <a:t>@QUT</a:t>
            </a:r>
            <a:endParaRPr lang="en-AU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811501" y="1322759"/>
            <a:ext cx="15504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Computer Human</a:t>
            </a:r>
            <a:br>
              <a:rPr lang="en-US" sz="1350" dirty="0"/>
            </a:br>
            <a:r>
              <a:rPr lang="en-US" sz="1350" dirty="0"/>
              <a:t>Interaction</a:t>
            </a:r>
            <a:endParaRPr lang="en-AU" sz="1350" dirty="0"/>
          </a:p>
        </p:txBody>
      </p:sp>
      <p:sp>
        <p:nvSpPr>
          <p:cNvPr id="65" name="TextBox 64"/>
          <p:cNvSpPr txBox="1"/>
          <p:nvPr/>
        </p:nvSpPr>
        <p:spPr>
          <a:xfrm>
            <a:off x="2418534" y="3718365"/>
            <a:ext cx="13965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National Centre</a:t>
            </a:r>
            <a:br>
              <a:rPr lang="en-US" sz="1350" dirty="0"/>
            </a:br>
            <a:r>
              <a:rPr lang="en-US" sz="1350" dirty="0"/>
              <a:t>for Econometric</a:t>
            </a:r>
            <a:br>
              <a:rPr lang="en-US" sz="1350" dirty="0"/>
            </a:br>
            <a:r>
              <a:rPr lang="en-US" sz="1350" dirty="0"/>
              <a:t>Research</a:t>
            </a:r>
            <a:endParaRPr lang="en-AU" sz="1350" dirty="0"/>
          </a:p>
        </p:txBody>
      </p:sp>
      <p:sp>
        <p:nvSpPr>
          <p:cNvPr id="66" name="TextBox 65"/>
          <p:cNvSpPr txBox="1"/>
          <p:nvPr/>
        </p:nvSpPr>
        <p:spPr>
          <a:xfrm>
            <a:off x="5077437" y="3812526"/>
            <a:ext cx="118494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Digital Media</a:t>
            </a:r>
            <a:br>
              <a:rPr lang="en-US" sz="1350" dirty="0"/>
            </a:br>
            <a:r>
              <a:rPr lang="en-US" sz="1350" dirty="0"/>
              <a:t>Research</a:t>
            </a:r>
            <a:br>
              <a:rPr lang="en-US" sz="1350" dirty="0"/>
            </a:br>
            <a:r>
              <a:rPr lang="en-US" sz="1350" dirty="0"/>
              <a:t>Centre</a:t>
            </a:r>
            <a:endParaRPr lang="en-AU" sz="1350" dirty="0"/>
          </a:p>
        </p:txBody>
      </p:sp>
      <p:sp>
        <p:nvSpPr>
          <p:cNvPr id="67" name="TextBox 66"/>
          <p:cNvSpPr txBox="1"/>
          <p:nvPr/>
        </p:nvSpPr>
        <p:spPr>
          <a:xfrm>
            <a:off x="912346" y="1072884"/>
            <a:ext cx="152157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Australian Centre</a:t>
            </a:r>
            <a:br>
              <a:rPr lang="en-US" sz="1350" dirty="0"/>
            </a:br>
            <a:r>
              <a:rPr lang="en-US" sz="1350" dirty="0"/>
              <a:t>for Health Law</a:t>
            </a:r>
            <a:br>
              <a:rPr lang="en-US" sz="1350" dirty="0"/>
            </a:br>
            <a:r>
              <a:rPr lang="en-US" sz="1350" dirty="0"/>
              <a:t>Research</a:t>
            </a:r>
            <a:endParaRPr lang="en-AU" sz="1350" dirty="0"/>
          </a:p>
        </p:txBody>
      </p:sp>
      <p:sp>
        <p:nvSpPr>
          <p:cNvPr id="68" name="TextBox 67"/>
          <p:cNvSpPr txBox="1"/>
          <p:nvPr/>
        </p:nvSpPr>
        <p:spPr>
          <a:xfrm>
            <a:off x="2732645" y="107574"/>
            <a:ext cx="12137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Mathematical</a:t>
            </a:r>
            <a:br>
              <a:rPr lang="en-US" sz="1350" dirty="0"/>
            </a:br>
            <a:r>
              <a:rPr lang="en-US" sz="1350" dirty="0"/>
              <a:t>Sciences</a:t>
            </a:r>
            <a:endParaRPr lang="en-AU" sz="1350" dirty="0"/>
          </a:p>
        </p:txBody>
      </p:sp>
      <p:sp>
        <p:nvSpPr>
          <p:cNvPr id="69" name="TextBox 68"/>
          <p:cNvSpPr txBox="1"/>
          <p:nvPr/>
        </p:nvSpPr>
        <p:spPr>
          <a:xfrm>
            <a:off x="7118846" y="1981234"/>
            <a:ext cx="13003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Genomics and</a:t>
            </a:r>
            <a:br>
              <a:rPr lang="en-US" sz="1350" dirty="0"/>
            </a:br>
            <a:r>
              <a:rPr lang="en-US" sz="1350" dirty="0"/>
              <a:t>bioinformatics</a:t>
            </a:r>
            <a:endParaRPr lang="en-AU" sz="1350" dirty="0"/>
          </a:p>
        </p:txBody>
      </p:sp>
      <p:sp>
        <p:nvSpPr>
          <p:cNvPr id="70" name="TextBox 69"/>
          <p:cNvSpPr txBox="1"/>
          <p:nvPr/>
        </p:nvSpPr>
        <p:spPr>
          <a:xfrm>
            <a:off x="3995318" y="4028798"/>
            <a:ext cx="11272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Digital </a:t>
            </a:r>
            <a:br>
              <a:rPr lang="en-US" sz="1350" dirty="0"/>
            </a:br>
            <a:r>
              <a:rPr lang="en-US" sz="1350" dirty="0"/>
              <a:t>Observatory</a:t>
            </a:r>
            <a:endParaRPr lang="en-AU" sz="1350" dirty="0"/>
          </a:p>
        </p:txBody>
      </p:sp>
      <p:sp>
        <p:nvSpPr>
          <p:cNvPr id="71" name="TextBox 70"/>
          <p:cNvSpPr txBox="1"/>
          <p:nvPr/>
        </p:nvSpPr>
        <p:spPr>
          <a:xfrm>
            <a:off x="4033791" y="7238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Information</a:t>
            </a:r>
            <a:br>
              <a:rPr lang="en-US" sz="1350" dirty="0"/>
            </a:br>
            <a:r>
              <a:rPr lang="en-US" sz="1350" dirty="0"/>
              <a:t>Systems</a:t>
            </a:r>
            <a:endParaRPr lang="en-AU" sz="1350" dirty="0"/>
          </a:p>
        </p:txBody>
      </p:sp>
      <p:sp>
        <p:nvSpPr>
          <p:cNvPr id="72" name="TextBox 71"/>
          <p:cNvSpPr txBox="1"/>
          <p:nvPr/>
        </p:nvSpPr>
        <p:spPr>
          <a:xfrm>
            <a:off x="5336863" y="87475"/>
            <a:ext cx="9444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Computer</a:t>
            </a:r>
            <a:br>
              <a:rPr lang="en-US" sz="1350" dirty="0"/>
            </a:br>
            <a:r>
              <a:rPr lang="en-US" sz="1350" dirty="0"/>
              <a:t>Science</a:t>
            </a:r>
            <a:endParaRPr lang="en-AU" sz="1350" dirty="0"/>
          </a:p>
        </p:txBody>
      </p:sp>
      <p:sp>
        <p:nvSpPr>
          <p:cNvPr id="73" name="TextBox 72"/>
          <p:cNvSpPr txBox="1"/>
          <p:nvPr/>
        </p:nvSpPr>
        <p:spPr>
          <a:xfrm>
            <a:off x="6151986" y="592322"/>
            <a:ext cx="15600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Public Health</a:t>
            </a:r>
            <a:br>
              <a:rPr lang="en-US" sz="1350" dirty="0"/>
            </a:br>
            <a:r>
              <a:rPr lang="en-US" sz="1350" dirty="0"/>
              <a:t>and Epidemiology</a:t>
            </a:r>
            <a:endParaRPr lang="en-AU" sz="1350" dirty="0"/>
          </a:p>
        </p:txBody>
      </p:sp>
      <p:sp>
        <p:nvSpPr>
          <p:cNvPr id="74" name="TextBox 73"/>
          <p:cNvSpPr txBox="1"/>
          <p:nvPr/>
        </p:nvSpPr>
        <p:spPr>
          <a:xfrm>
            <a:off x="1780501" y="472199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Information</a:t>
            </a:r>
            <a:br>
              <a:rPr lang="en-US" sz="1350" dirty="0"/>
            </a:br>
            <a:r>
              <a:rPr lang="en-US" sz="1350" dirty="0"/>
              <a:t>Security</a:t>
            </a:r>
            <a:endParaRPr lang="en-AU" sz="1350" dirty="0"/>
          </a:p>
        </p:txBody>
      </p:sp>
      <p:sp>
        <p:nvSpPr>
          <p:cNvPr id="75" name="TextBox 74"/>
          <p:cNvSpPr txBox="1"/>
          <p:nvPr/>
        </p:nvSpPr>
        <p:spPr>
          <a:xfrm>
            <a:off x="7205214" y="2639708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Biomedical</a:t>
            </a:r>
            <a:br>
              <a:rPr lang="en-US" sz="1350" dirty="0"/>
            </a:br>
            <a:r>
              <a:rPr lang="en-US" sz="1350" dirty="0"/>
              <a:t>imaging</a:t>
            </a:r>
            <a:endParaRPr lang="en-AU" sz="1350" dirty="0"/>
          </a:p>
        </p:txBody>
      </p:sp>
      <p:sp>
        <p:nvSpPr>
          <p:cNvPr id="76" name="TextBox 75"/>
          <p:cNvSpPr txBox="1"/>
          <p:nvPr/>
        </p:nvSpPr>
        <p:spPr>
          <a:xfrm>
            <a:off x="6187983" y="3383726"/>
            <a:ext cx="14542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Transport</a:t>
            </a:r>
            <a:br>
              <a:rPr lang="en-US" sz="1350" dirty="0"/>
            </a:br>
            <a:r>
              <a:rPr lang="en-US" sz="1350" dirty="0"/>
              <a:t>Research Group</a:t>
            </a:r>
            <a:endParaRPr lang="en-AU" sz="1350" dirty="0"/>
          </a:p>
        </p:txBody>
      </p:sp>
      <p:sp>
        <p:nvSpPr>
          <p:cNvPr id="77" name="TextBox 76"/>
          <p:cNvSpPr txBox="1"/>
          <p:nvPr/>
        </p:nvSpPr>
        <p:spPr>
          <a:xfrm>
            <a:off x="641476" y="1955281"/>
            <a:ext cx="10214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Centres</a:t>
            </a:r>
            <a:r>
              <a:rPr lang="en-US" sz="1350" dirty="0"/>
              <a:t> of</a:t>
            </a:r>
            <a:br>
              <a:rPr lang="en-US" sz="1350" dirty="0"/>
            </a:br>
            <a:r>
              <a:rPr lang="en-US" sz="1350" dirty="0"/>
              <a:t>Excellence</a:t>
            </a:r>
            <a:endParaRPr lang="en-AU" sz="1350" dirty="0"/>
          </a:p>
        </p:txBody>
      </p:sp>
      <p:sp>
        <p:nvSpPr>
          <p:cNvPr id="78" name="TextBox 77"/>
          <p:cNvSpPr txBox="1"/>
          <p:nvPr/>
        </p:nvSpPr>
        <p:spPr>
          <a:xfrm>
            <a:off x="823016" y="2546118"/>
            <a:ext cx="111761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Cooperative</a:t>
            </a:r>
            <a:br>
              <a:rPr lang="en-US" sz="1350" dirty="0"/>
            </a:br>
            <a:r>
              <a:rPr lang="en-US" sz="1350" dirty="0"/>
              <a:t>Research</a:t>
            </a:r>
            <a:br>
              <a:rPr lang="en-US" sz="1350" dirty="0"/>
            </a:br>
            <a:r>
              <a:rPr lang="en-US" sz="1350" dirty="0" err="1"/>
              <a:t>Centres</a:t>
            </a:r>
            <a:endParaRPr lang="en-AU" sz="1350" dirty="0"/>
          </a:p>
        </p:txBody>
      </p:sp>
      <p:sp>
        <p:nvSpPr>
          <p:cNvPr id="79" name="TextBox 78"/>
          <p:cNvSpPr txBox="1"/>
          <p:nvPr/>
        </p:nvSpPr>
        <p:spPr>
          <a:xfrm>
            <a:off x="1455731" y="3358813"/>
            <a:ext cx="9060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Digital</a:t>
            </a:r>
            <a:br>
              <a:rPr lang="en-US" sz="1350" dirty="0"/>
            </a:br>
            <a:r>
              <a:rPr lang="en-US" sz="1350" dirty="0"/>
              <a:t>Economy</a:t>
            </a:r>
            <a:endParaRPr lang="en-AU" sz="1350" dirty="0"/>
          </a:p>
        </p:txBody>
      </p:sp>
      <p:sp>
        <p:nvSpPr>
          <p:cNvPr id="3" name="Oval 2"/>
          <p:cNvSpPr/>
          <p:nvPr/>
        </p:nvSpPr>
        <p:spPr>
          <a:xfrm>
            <a:off x="1048802" y="162885"/>
            <a:ext cx="7020780" cy="4130799"/>
          </a:xfrm>
          <a:prstGeom prst="ellipse">
            <a:avLst/>
          </a:prstGeom>
          <a:ln>
            <a:solidFill>
              <a:srgbClr val="0000FF">
                <a:alpha val="2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225092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Estimated proportions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14D5-5924-E8C9-51E8-F25D58AB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5674871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Uncertainty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CE07C-13EB-09E7-EEA9-E1BDB8EA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19792"/>
            <a:ext cx="5788458" cy="39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4864"/>
            <a:ext cx="8712970" cy="644678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</a:t>
            </a:r>
            <a:r>
              <a:rPr lang="en-AU" sz="2800" dirty="0" err="1">
                <a:solidFill>
                  <a:srgbClr val="002060"/>
                </a:solidFill>
              </a:rPr>
              <a:t>Pr</a:t>
            </a:r>
            <a:r>
              <a:rPr lang="en-AU" sz="2800" dirty="0">
                <a:solidFill>
                  <a:srgbClr val="002060"/>
                </a:solidFill>
              </a:rPr>
              <a:t>(exceed national average)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D82C-3CEA-510B-902B-3F5342F0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5658402" cy="40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3. The challenge of interpretable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29864-E9C9-B266-1C19-D879EDC2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8208912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712970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Visualisation: Communicating uncertainty – wave plot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3F371-49FB-F110-F4D8-C438D6B7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8" y="710787"/>
            <a:ext cx="7881687" cy="41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7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39A9-656F-6D64-12B8-E048D575E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A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Digital platforms can be effective conduits for open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Open data challenges addressed by the Australian Cancer Atlas: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Private Data			Spatial models, Federated learning	</a:t>
            </a:r>
          </a:p>
          <a:p>
            <a:pPr marL="742618" lvl="1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Complete Data			Two-stage model</a:t>
            </a:r>
          </a:p>
          <a:p>
            <a:pPr marL="742618" lvl="1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Interpretable Data			Visualisations, inferences (e.g., clustering)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1A5C0A-4EB3-ABA2-6D30-EF16AE805BE6}"/>
              </a:ext>
            </a:extLst>
          </p:cNvPr>
          <p:cNvSpPr/>
          <p:nvPr/>
        </p:nvSpPr>
        <p:spPr>
          <a:xfrm>
            <a:off x="3059832" y="2679762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CF4C86C-D1C6-B100-FA17-39BE3022972D}"/>
              </a:ext>
            </a:extLst>
          </p:cNvPr>
          <p:cNvSpPr/>
          <p:nvPr/>
        </p:nvSpPr>
        <p:spPr>
          <a:xfrm>
            <a:off x="3059832" y="3241466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8A70F2A-5445-3F30-ABA1-9C74726D3576}"/>
              </a:ext>
            </a:extLst>
          </p:cNvPr>
          <p:cNvSpPr/>
          <p:nvPr/>
        </p:nvSpPr>
        <p:spPr>
          <a:xfrm>
            <a:off x="3059832" y="3832658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4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064897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Added value: Clustering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593A86E-2137-4C0B-33D3-0B45DE2E67D0}"/>
              </a:ext>
            </a:extLst>
          </p:cNvPr>
          <p:cNvSpPr txBox="1"/>
          <p:nvPr/>
        </p:nvSpPr>
        <p:spPr>
          <a:xfrm>
            <a:off x="386681" y="1618669"/>
            <a:ext cx="8370637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000" i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Approaches (Wala Areed)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i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Spatial Gaussian mixture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i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Spatial Dirichlet mixture</a:t>
            </a:r>
            <a:endParaRPr lang="en-AU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AU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8" descr="A map of the state of australia&#10;&#10;Description automatically generated">
            <a:extLst>
              <a:ext uri="{FF2B5EF4-FFF2-40B4-BE49-F238E27FC236}">
                <a16:creationId xmlns:a16="http://schemas.microsoft.com/office/drawing/2014/main" id="{29733DF0-4E87-E24B-9C66-952BA9901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82802"/>
            <a:ext cx="3960440" cy="40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6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064897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Conclusion: “So what?”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10002-5C01-7FD8-F51D-4AE8EBA0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685028"/>
            <a:ext cx="5760640" cy="42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5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39A9-656F-6D64-12B8-E048D575E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374" tIns="45688" rIns="91374" bIns="45688" rtlCol="0" anchor="t">
            <a:normAutofit fontScale="55000" lnSpcReduction="20000"/>
          </a:bodyPr>
          <a:lstStyle/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Duncan E, Cramb S, Baade P,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K, Saunders T, Aitken J. (2020) 'Developing a Cancer Atlas using Bayesian Methods: A Practical Guide for Application and Interpretation' (</a:t>
            </a:r>
            <a:r>
              <a:rPr lang="en-AU" dirty="0">
                <a:latin typeface="Arial"/>
                <a:cs typeface="Arial"/>
                <a:hlinkClick r:id="rId2"/>
              </a:rPr>
              <a:t>Available here</a:t>
            </a:r>
            <a:r>
              <a:rPr lang="en-AU">
                <a:latin typeface="Arial"/>
                <a:cs typeface="Arial"/>
              </a:rPr>
              <a:t>) </a:t>
            </a:r>
            <a:endParaRPr lang="en-US" dirty="0"/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Hassan C, Salomone R,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, K. (2023) Federated Variational Inference Methods for Structured Latent Variable Models. (</a:t>
            </a:r>
            <a:r>
              <a:rPr lang="en-AU" dirty="0">
                <a:latin typeface="Arial"/>
                <a:cs typeface="Arial"/>
                <a:hlinkClick r:id="rId3"/>
              </a:rPr>
              <a:t>ArXiv</a:t>
            </a:r>
            <a:r>
              <a:rPr lang="en-AU" dirty="0">
                <a:latin typeface="Arial"/>
                <a:cs typeface="Arial"/>
              </a:rPr>
              <a:t>)</a:t>
            </a:r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Hogg J, Cameron J, Cramb S, Baade P,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K. (2023) 'A two-stage Bayesian small area estimation method for proportions' (</a:t>
            </a:r>
            <a:r>
              <a:rPr lang="en-AU" dirty="0">
                <a:latin typeface="Arial"/>
                <a:cs typeface="Arial"/>
                <a:hlinkClick r:id="rId4"/>
              </a:rPr>
              <a:t>ArXiv</a:t>
            </a:r>
            <a:r>
              <a:rPr lang="en-AU" dirty="0">
                <a:latin typeface="Arial"/>
                <a:cs typeface="Arial"/>
              </a:rPr>
              <a:t>) </a:t>
            </a:r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err="1">
                <a:latin typeface="Arial"/>
                <a:cs typeface="Arial"/>
              </a:rPr>
              <a:t>Areed</a:t>
            </a:r>
            <a:r>
              <a:rPr lang="en-AU" dirty="0">
                <a:latin typeface="Arial"/>
                <a:cs typeface="Arial"/>
              </a:rPr>
              <a:t> W, Price A, Arnett K, Thompson H, Malseed R,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K. (2023) 'Assessing the spatial structure of the association between attendance at preschool and children’s development vulnerabilities in Queensland, Australia', PLOS ONE (</a:t>
            </a:r>
            <a:r>
              <a:rPr lang="en-AU" dirty="0">
                <a:latin typeface="Arial"/>
                <a:cs typeface="Arial"/>
                <a:hlinkClick r:id="rId5"/>
              </a:rPr>
              <a:t>Available here</a:t>
            </a:r>
            <a:r>
              <a:rPr lang="en-AU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4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EFC438-C79C-36A9-DE16-CFD447A296DD}"/>
              </a:ext>
            </a:extLst>
          </p:cNvPr>
          <p:cNvSpPr/>
          <p:nvPr/>
        </p:nvSpPr>
        <p:spPr>
          <a:xfrm>
            <a:off x="1822604" y="699542"/>
            <a:ext cx="5499492" cy="194389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2A712-8CC0-8E4C-B390-7E525284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487262"/>
            <a:ext cx="5486400" cy="425054"/>
          </a:xfrm>
        </p:spPr>
        <p:txBody>
          <a:bodyPr>
            <a:noAutofit/>
          </a:bodyPr>
          <a:lstStyle/>
          <a:p>
            <a:pPr algn="ctr"/>
            <a:r>
              <a:rPr lang="nl-NL" sz="2800" dirty="0">
                <a:solidFill>
                  <a:srgbClr val="FF0000"/>
                </a:solidFill>
              </a:rPr>
              <a:t>Case Study: ACA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5C28E11-BCF0-4A47-A65C-51A69B86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9776" y="3898189"/>
            <a:ext cx="8604448" cy="603647"/>
          </a:xfrm>
        </p:spPr>
        <p:txBody>
          <a:bodyPr>
            <a:noAutofit/>
          </a:bodyPr>
          <a:lstStyle/>
          <a:p>
            <a:pPr algn="ctr"/>
            <a:r>
              <a:rPr lang="nl-NL" sz="2400" dirty="0"/>
              <a:t>The Australian Cancer Atlas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735A3-D67C-AB6D-F656-3E1852BF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" t="2815"/>
          <a:stretch/>
        </p:blipFill>
        <p:spPr>
          <a:xfrm>
            <a:off x="1835696" y="740665"/>
            <a:ext cx="5472608" cy="186164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9" name="Picture 4" descr="QUT Logo PNG Transparent &amp; SVG Vector - Freebie Supply">
            <a:extLst>
              <a:ext uri="{FF2B5EF4-FFF2-40B4-BE49-F238E27FC236}">
                <a16:creationId xmlns:a16="http://schemas.microsoft.com/office/drawing/2014/main" id="{D62C6F6D-50E4-F550-A6AA-628A14B3F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7" b="31674"/>
          <a:stretch/>
        </p:blipFill>
        <p:spPr bwMode="auto">
          <a:xfrm>
            <a:off x="5005228" y="2786538"/>
            <a:ext cx="949306" cy="3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object, clock, sitting, dark&#10;&#10;Description automatically generated">
            <a:extLst>
              <a:ext uri="{FF2B5EF4-FFF2-40B4-BE49-F238E27FC236}">
                <a16:creationId xmlns:a16="http://schemas.microsoft.com/office/drawing/2014/main" id="{874EA83D-51BD-FC8E-91F6-CC5164836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63" y="2862274"/>
            <a:ext cx="1102399" cy="241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696FC-3EEB-8FC6-A328-5CE133EF4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766192"/>
            <a:ext cx="1217912" cy="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Down 19">
            <a:extLst>
              <a:ext uri="{FF2B5EF4-FFF2-40B4-BE49-F238E27FC236}">
                <a16:creationId xmlns:a16="http://schemas.microsoft.com/office/drawing/2014/main" id="{A3471959-F850-954F-96B4-5248B1219EE2}"/>
              </a:ext>
            </a:extLst>
          </p:cNvPr>
          <p:cNvSpPr/>
          <p:nvPr/>
        </p:nvSpPr>
        <p:spPr>
          <a:xfrm rot="6946137">
            <a:off x="6323357" y="3538807"/>
            <a:ext cx="186973" cy="38789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6638FA2-B12D-2302-9E77-5F569D1F4432}"/>
              </a:ext>
            </a:extLst>
          </p:cNvPr>
          <p:cNvSpPr/>
          <p:nvPr/>
        </p:nvSpPr>
        <p:spPr>
          <a:xfrm rot="3794485">
            <a:off x="7580522" y="3548678"/>
            <a:ext cx="181251" cy="42176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8E915B5D-8659-B338-2C52-673468026FC1}"/>
              </a:ext>
            </a:extLst>
          </p:cNvPr>
          <p:cNvSpPr/>
          <p:nvPr/>
        </p:nvSpPr>
        <p:spPr>
          <a:xfrm rot="6951935">
            <a:off x="6339097" y="3523175"/>
            <a:ext cx="194862" cy="442021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C00000"/>
            </a:solidFill>
          </a:ln>
          <a:effectLst>
            <a:outerShdw blurRad="63500" sx="102000" sy="102000" algn="ctr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jdelijke aanduiding voor inhoud 3">
            <a:extLst>
              <a:ext uri="{FF2B5EF4-FFF2-40B4-BE49-F238E27FC236}">
                <a16:creationId xmlns:a16="http://schemas.microsoft.com/office/drawing/2014/main" id="{2BE58073-90F3-B337-E9B0-CA8FF8078FFC}"/>
              </a:ext>
            </a:extLst>
          </p:cNvPr>
          <p:cNvSpPr txBox="1">
            <a:spLocks/>
          </p:cNvSpPr>
          <p:nvPr/>
        </p:nvSpPr>
        <p:spPr>
          <a:xfrm>
            <a:off x="107503" y="987573"/>
            <a:ext cx="5382080" cy="3528393"/>
          </a:xfrm>
          <a:prstGeom prst="rect">
            <a:avLst/>
          </a:prstGeom>
        </p:spPr>
        <p:txBody>
          <a:bodyPr>
            <a:normAutofit/>
          </a:bodyPr>
          <a:lstStyle>
            <a:lvl1pPr marL="342650" indent="-342650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412" indent="-285544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170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03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5907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2772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641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509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7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nl-NL" sz="1600" dirty="0"/>
              <a:t>Modern decision-making is commonly supported by digital platforms: e.g., dashboards, atlases.</a:t>
            </a:r>
          </a:p>
          <a:p>
            <a:pPr marL="285750" indent="-285750">
              <a:lnSpc>
                <a:spcPct val="130000"/>
              </a:lnSpc>
              <a:spcBef>
                <a:spcPts val="18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 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Encourages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open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complete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Allows for more in-depth engagement and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interpretation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than static reports or articles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Disrupts the traditional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Plan, Do, Act 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cycle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rgbClr val="FF0000"/>
                </a:solidFill>
              </a:rPr>
              <a:t>Con:</a:t>
            </a:r>
            <a:r>
              <a:rPr lang="nl-NL" sz="1600" dirty="0">
                <a:solidFill>
                  <a:srgbClr val="FF0000"/>
                </a:solidFill>
              </a:rPr>
              <a:t> ...</a:t>
            </a:r>
            <a:r>
              <a:rPr lang="nl-NL" sz="1600" i="1" dirty="0">
                <a:solidFill>
                  <a:srgbClr val="FF0000"/>
                </a:solidFill>
              </a:rPr>
              <a:t> open, complete...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rgbClr val="FF0000"/>
                </a:solidFill>
              </a:rPr>
              <a:t>Con: </a:t>
            </a:r>
            <a:r>
              <a:rPr lang="nl-NL" sz="1600" dirty="0">
                <a:solidFill>
                  <a:srgbClr val="FF0000"/>
                </a:solidFill>
              </a:rPr>
              <a:t>...</a:t>
            </a:r>
            <a:r>
              <a:rPr lang="nl-NL" sz="1600" i="1" dirty="0">
                <a:solidFill>
                  <a:srgbClr val="FF0000"/>
                </a:solidFill>
              </a:rPr>
              <a:t>interpretation...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59CB53-53DC-174E-8EFA-753DB8D6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>
                <a:solidFill>
                  <a:schemeClr val="tx2"/>
                </a:solidFill>
              </a:rPr>
              <a:t>Evidence-based Decision-making Platforms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547532C-144B-6D64-4DBF-5997A40E0C7A}"/>
              </a:ext>
            </a:extLst>
          </p:cNvPr>
          <p:cNvSpPr/>
          <p:nvPr/>
        </p:nvSpPr>
        <p:spPr>
          <a:xfrm>
            <a:off x="6588224" y="3651870"/>
            <a:ext cx="918822" cy="792088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D72029F-4C67-0A7C-CB70-24EBD15413D5}"/>
              </a:ext>
            </a:extLst>
          </p:cNvPr>
          <p:cNvSpPr/>
          <p:nvPr/>
        </p:nvSpPr>
        <p:spPr>
          <a:xfrm>
            <a:off x="5367175" y="3038504"/>
            <a:ext cx="918822" cy="7920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053FF62-3D1C-762F-3AB1-C323143AEC60}"/>
              </a:ext>
            </a:extLst>
          </p:cNvPr>
          <p:cNvSpPr/>
          <p:nvPr/>
        </p:nvSpPr>
        <p:spPr>
          <a:xfrm>
            <a:off x="5364088" y="1689801"/>
            <a:ext cx="918822" cy="792088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FABAAFC-F35C-2740-1686-FAC92AF9DD1B}"/>
              </a:ext>
            </a:extLst>
          </p:cNvPr>
          <p:cNvSpPr/>
          <p:nvPr/>
        </p:nvSpPr>
        <p:spPr>
          <a:xfrm>
            <a:off x="6627834" y="1059582"/>
            <a:ext cx="918822" cy="792088"/>
          </a:xfrm>
          <a:prstGeom prst="hexagon">
            <a:avLst/>
          </a:prstGeom>
          <a:solidFill>
            <a:srgbClr val="E6376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A7D553C-4EA7-CF24-1436-8787A64804AA}"/>
              </a:ext>
            </a:extLst>
          </p:cNvPr>
          <p:cNvSpPr/>
          <p:nvPr/>
        </p:nvSpPr>
        <p:spPr>
          <a:xfrm>
            <a:off x="7818664" y="1689801"/>
            <a:ext cx="918822" cy="792088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38833E1-A8CC-2E85-4C55-BE137723388A}"/>
              </a:ext>
            </a:extLst>
          </p:cNvPr>
          <p:cNvSpPr/>
          <p:nvPr/>
        </p:nvSpPr>
        <p:spPr>
          <a:xfrm>
            <a:off x="7829642" y="3020476"/>
            <a:ext cx="918822" cy="792088"/>
          </a:xfrm>
          <a:prstGeom prst="hexagon">
            <a:avLst/>
          </a:prstGeom>
          <a:solidFill>
            <a:schemeClr val="accent4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354F2A2-740E-1F38-2E29-DC9620CC2042}"/>
              </a:ext>
            </a:extLst>
          </p:cNvPr>
          <p:cNvSpPr/>
          <p:nvPr/>
        </p:nvSpPr>
        <p:spPr>
          <a:xfrm rot="17674690">
            <a:off x="7621041" y="1580696"/>
            <a:ext cx="193696" cy="37782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D5311F5-FAC4-C865-7469-0ED1E01EBB45}"/>
              </a:ext>
            </a:extLst>
          </p:cNvPr>
          <p:cNvSpPr/>
          <p:nvPr/>
        </p:nvSpPr>
        <p:spPr>
          <a:xfrm rot="10800000">
            <a:off x="5729362" y="2551433"/>
            <a:ext cx="193696" cy="39992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AEAC14E-14BD-313A-F97C-EC6BB581127C}"/>
              </a:ext>
            </a:extLst>
          </p:cNvPr>
          <p:cNvSpPr/>
          <p:nvPr/>
        </p:nvSpPr>
        <p:spPr>
          <a:xfrm>
            <a:off x="8181226" y="2566795"/>
            <a:ext cx="193696" cy="3999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C6C9F17-B76A-6993-D3A7-27027BC07B0C}"/>
              </a:ext>
            </a:extLst>
          </p:cNvPr>
          <p:cNvSpPr/>
          <p:nvPr/>
        </p:nvSpPr>
        <p:spPr>
          <a:xfrm rot="14619865">
            <a:off x="6368630" y="1567508"/>
            <a:ext cx="193696" cy="40132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4DC73D-9040-CE69-7BF4-826AF5F2E9F1}"/>
              </a:ext>
            </a:extLst>
          </p:cNvPr>
          <p:cNvSpPr txBox="1"/>
          <p:nvPr/>
        </p:nvSpPr>
        <p:spPr>
          <a:xfrm>
            <a:off x="6696887" y="1211661"/>
            <a:ext cx="7922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Formulate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6EB33-1A83-0B7D-D397-69E151D9A6EB}"/>
              </a:ext>
            </a:extLst>
          </p:cNvPr>
          <p:cNvSpPr txBox="1"/>
          <p:nvPr/>
        </p:nvSpPr>
        <p:spPr>
          <a:xfrm>
            <a:off x="7978953" y="1869063"/>
            <a:ext cx="5982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Collect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38BAB-06E6-9094-D86A-9CC2C8F4471F}"/>
              </a:ext>
            </a:extLst>
          </p:cNvPr>
          <p:cNvSpPr txBox="1"/>
          <p:nvPr/>
        </p:nvSpPr>
        <p:spPr>
          <a:xfrm>
            <a:off x="7869008" y="3168567"/>
            <a:ext cx="8531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9CCCEC-5A99-8AA8-9EA4-9EAD7D0BF26F}"/>
              </a:ext>
            </a:extLst>
          </p:cNvPr>
          <p:cNvSpPr txBox="1"/>
          <p:nvPr/>
        </p:nvSpPr>
        <p:spPr>
          <a:xfrm>
            <a:off x="6714852" y="3920956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Analyse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E86F6-CEDC-EC46-A420-D11912F20183}"/>
              </a:ext>
            </a:extLst>
          </p:cNvPr>
          <p:cNvSpPr txBox="1"/>
          <p:nvPr/>
        </p:nvSpPr>
        <p:spPr>
          <a:xfrm>
            <a:off x="5477303" y="3226799"/>
            <a:ext cx="686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Interpret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5BBF3-0665-3C73-FA25-D6610472F920}"/>
              </a:ext>
            </a:extLst>
          </p:cNvPr>
          <p:cNvSpPr txBox="1"/>
          <p:nvPr/>
        </p:nvSpPr>
        <p:spPr>
          <a:xfrm>
            <a:off x="5469797" y="1857628"/>
            <a:ext cx="7040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Make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5857E0-7170-F9E9-F3F3-E5B82C4946CF}"/>
              </a:ext>
            </a:extLst>
          </p:cNvPr>
          <p:cNvSpPr txBox="1"/>
          <p:nvPr/>
        </p:nvSpPr>
        <p:spPr>
          <a:xfrm>
            <a:off x="5551209" y="3908029"/>
            <a:ext cx="985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dirty="0"/>
              <a:t>More complex 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28561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9-07-03 10-30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Themes of this presentation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B0CE994-CBD2-C04D-BCDF-8FA731CF50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560" y="987574"/>
            <a:ext cx="8352928" cy="345638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Creating open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From private to modelled data  (Susanna Cramb, ACA team)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Federated learning alternative  (Conor Hassan, Rob Salomone)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2.  Creating complete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From survey to census data  (James Hogg)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3.  Creating interpretable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Visualisations</a:t>
            </a:r>
            <a:r>
              <a:rPr lang="en-US" sz="1600" dirty="0">
                <a:solidFill>
                  <a:srgbClr val="0070C0"/>
                </a:solidFill>
              </a:rPr>
              <a:t> (Sarah Goodwin, Stephanie Kobakian, Dianne Cook) </a:t>
            </a:r>
            <a:endParaRPr lang="nl-NL" sz="1400" dirty="0">
              <a:solidFill>
                <a:srgbClr val="0070C0"/>
              </a:solidFill>
            </a:endParaRP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Value-add: clusters and indices  (Wala Areed, Aiden Price)</a:t>
            </a:r>
          </a:p>
        </p:txBody>
      </p:sp>
    </p:spTree>
    <p:extLst>
      <p:ext uri="{BB962C8B-B14F-4D97-AF65-F5344CB8AC3E}">
        <p14:creationId xmlns:p14="http://schemas.microsoft.com/office/powerpoint/2010/main" val="358638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7" y="286020"/>
            <a:ext cx="5437649" cy="675193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1. The Challenge of open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87472-5630-C361-59EF-A2FF4424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6106097" cy="3024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3CB82-7F3D-B29C-311A-0142B495F159}"/>
              </a:ext>
            </a:extLst>
          </p:cNvPr>
          <p:cNvSpPr txBox="1"/>
          <p:nvPr/>
        </p:nvSpPr>
        <p:spPr>
          <a:xfrm>
            <a:off x="7020272" y="1923678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Private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r>
              <a:rPr lang="en-AU" dirty="0">
                <a:solidFill>
                  <a:srgbClr val="FF0000"/>
                </a:solidFill>
              </a:rPr>
              <a:t>Sensitive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r>
              <a:rPr lang="en-AU" dirty="0">
                <a:solidFill>
                  <a:srgbClr val="FF0000"/>
                </a:solidFill>
              </a:rPr>
              <a:t>Siloed</a:t>
            </a:r>
          </a:p>
        </p:txBody>
      </p:sp>
    </p:spTree>
    <p:extLst>
      <p:ext uri="{BB962C8B-B14F-4D97-AF65-F5344CB8AC3E}">
        <p14:creationId xmlns:p14="http://schemas.microsoft.com/office/powerpoint/2010/main" val="199057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20560</TotalTime>
  <Words>2140</Words>
  <Application>Microsoft Office PowerPoint</Application>
  <PresentationFormat>On-screen Show (16:9)</PresentationFormat>
  <Paragraphs>360</Paragraphs>
  <Slides>48</Slides>
  <Notes>4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Case Study: ACA</vt:lpstr>
      <vt:lpstr>Evidence-based Decision-making Platforms</vt:lpstr>
      <vt:lpstr>PowerPoint Presentation</vt:lpstr>
      <vt:lpstr>Themes of this presentation</vt:lpstr>
      <vt:lpstr>1. The Challenge of open data</vt:lpstr>
      <vt:lpstr>Alternative 1: Bayesian spatial model</vt:lpstr>
      <vt:lpstr>Bayesian spatial model – open (modelled) data</vt:lpstr>
      <vt:lpstr>Bayesian spatial model - inferences</vt:lpstr>
      <vt:lpstr>Inferences: Spatial inequalities in incidence - females</vt:lpstr>
      <vt:lpstr>PowerPoint Presentation</vt:lpstr>
      <vt:lpstr>PowerPoint Presentation</vt:lpstr>
      <vt:lpstr>Alternative 2: Federated learning</vt:lpstr>
      <vt:lpstr>FL in the context of Digital Data Platforms</vt:lpstr>
      <vt:lpstr>Overview</vt:lpstr>
      <vt:lpstr>FL in the context of the Australian Cancer Atlas</vt:lpstr>
      <vt:lpstr>Vantage6</vt:lpstr>
      <vt:lpstr>PowerPoint Presentation</vt:lpstr>
      <vt:lpstr>EUROCARE-5 original</vt:lpstr>
      <vt:lpstr>Current FL - open question </vt:lpstr>
      <vt:lpstr>FL: Hierarchical spatial model (horizontal data)</vt:lpstr>
      <vt:lpstr>Bayesian Inference </vt:lpstr>
      <vt:lpstr>Variational inference </vt:lpstr>
      <vt:lpstr>Conditionally Structured VI </vt:lpstr>
      <vt:lpstr>Structured Federated Variation Inference (SFVI)</vt:lpstr>
      <vt:lpstr>SFVI-Avg </vt:lpstr>
      <vt:lpstr>FL Example</vt:lpstr>
      <vt:lpstr>FL Example: Implementation</vt:lpstr>
      <vt:lpstr>FL Example: Results</vt:lpstr>
      <vt:lpstr>2. The challenge of complete data</vt:lpstr>
      <vt:lpstr>Two-stage model </vt:lpstr>
      <vt:lpstr>Stage 1 model (individual level) </vt:lpstr>
      <vt:lpstr>Stage 2 model (area level) </vt:lpstr>
      <vt:lpstr>Application to ACA – Survey areas </vt:lpstr>
      <vt:lpstr>ACA –  Stage 1 model  + Stage 2 model </vt:lpstr>
      <vt:lpstr>ACA –  Results </vt:lpstr>
      <vt:lpstr>ACA –  Open results: Estimated proportions </vt:lpstr>
      <vt:lpstr>ACA –  Open results: Uncertainty </vt:lpstr>
      <vt:lpstr>ACA –  Open results: Pr(exceed national average) </vt:lpstr>
      <vt:lpstr>3. The challenge of interpretable data</vt:lpstr>
      <vt:lpstr>Visualisation: Communicating uncertainty – wave plot</vt:lpstr>
      <vt:lpstr>Conclusion</vt:lpstr>
      <vt:lpstr>Added value: Clustering</vt:lpstr>
      <vt:lpstr>Conclusion: “So what?”</vt:lpstr>
      <vt:lpstr>References</vt:lpstr>
    </vt:vector>
  </TitlesOfParts>
  <Manager>Sham Ramessar</Manager>
  <Company>International Statistical Institute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World Statistics Congress</dc:creator>
  <cp:keywords/>
  <dc:description/>
  <cp:lastModifiedBy>Kerrie Mengersen</cp:lastModifiedBy>
  <cp:revision>928</cp:revision>
  <cp:lastPrinted>2017-11-25T04:58:04Z</cp:lastPrinted>
  <dcterms:created xsi:type="dcterms:W3CDTF">2017-09-19T02:31:42Z</dcterms:created>
  <dcterms:modified xsi:type="dcterms:W3CDTF">2023-08-10T04:14:11Z</dcterms:modified>
  <cp:category/>
</cp:coreProperties>
</file>